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3"/>
    <p:sldId id="300" r:id="rId4"/>
    <p:sldId id="301" r:id="rId5"/>
    <p:sldId id="406" r:id="rId6"/>
    <p:sldId id="296" r:id="rId7"/>
    <p:sldId id="303" r:id="rId8"/>
    <p:sldId id="347" r:id="rId9"/>
    <p:sldId id="299" r:id="rId10"/>
    <p:sldId id="309" r:id="rId11"/>
    <p:sldId id="435" r:id="rId12"/>
    <p:sldId id="259" r:id="rId13"/>
    <p:sldId id="260" r:id="rId14"/>
    <p:sldId id="293" r:id="rId15"/>
    <p:sldId id="310" r:id="rId16"/>
    <p:sldId id="436" r:id="rId18"/>
    <p:sldId id="315" r:id="rId19"/>
    <p:sldId id="437" r:id="rId20"/>
    <p:sldId id="408" r:id="rId21"/>
    <p:sldId id="409" r:id="rId22"/>
    <p:sldId id="312" r:id="rId23"/>
    <p:sldId id="313" r:id="rId24"/>
    <p:sldId id="432" r:id="rId25"/>
    <p:sldId id="314" r:id="rId26"/>
    <p:sldId id="290" r:id="rId27"/>
    <p:sldId id="318" r:id="rId28"/>
    <p:sldId id="319" r:id="rId29"/>
    <p:sldId id="320" r:id="rId30"/>
    <p:sldId id="321" r:id="rId31"/>
    <p:sldId id="353" r:id="rId32"/>
    <p:sldId id="342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322" r:id="rId42"/>
    <p:sldId id="267" r:id="rId43"/>
    <p:sldId id="269" r:id="rId44"/>
    <p:sldId id="292" r:id="rId45"/>
    <p:sldId id="270" r:id="rId46"/>
    <p:sldId id="271" r:id="rId47"/>
    <p:sldId id="273" r:id="rId48"/>
    <p:sldId id="280" r:id="rId49"/>
    <p:sldId id="274" r:id="rId50"/>
    <p:sldId id="276" r:id="rId51"/>
    <p:sldId id="279" r:id="rId52"/>
    <p:sldId id="324" r:id="rId53"/>
    <p:sldId id="325" r:id="rId54"/>
    <p:sldId id="410" r:id="rId55"/>
    <p:sldId id="411" r:id="rId56"/>
    <p:sldId id="412" r:id="rId57"/>
    <p:sldId id="413" r:id="rId58"/>
    <p:sldId id="414" r:id="rId59"/>
    <p:sldId id="415" r:id="rId60"/>
    <p:sldId id="289" r:id="rId61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666" y="-514"/>
      </p:cViewPr>
      <p:guideLst>
        <p:guide orient="horz" pos="2160"/>
        <p:guide pos="28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16BE41-F380-4F19-847E-50E6086C718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06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</a:rPr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6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</a:rPr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27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</a:rPr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60E36-67CD-4B74-8C91-9E45E7F47B8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0.jpe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emf"/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p>
            <a:pPr eaLnBrk="1" hangingPunct="1">
              <a:buClrTx/>
              <a:buSzTx/>
              <a:buFontTx/>
            </a:pPr>
            <a:r>
              <a:rPr lang="zh-CN" altLang="en-US" b="1" dirty="0">
                <a:solidFill>
                  <a:srgbClr val="C00000"/>
                </a:solidFill>
              </a:rPr>
              <a:t>草地贪夜蛾发生及防控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8888" y="4292600"/>
            <a:ext cx="6656388" cy="13430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贵州省植保植检站</a:t>
            </a:r>
            <a:endParaRPr kumimoji="0" 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2019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年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4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月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30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日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440" y="679450"/>
            <a:ext cx="5357813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zh-CN" altLang="en-US" sz="2000" b="1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草地贪夜蛾（成虫）</a:t>
            </a:r>
            <a:endParaRPr lang="zh-CN" altLang="en-US" dirty="0"/>
          </a:p>
        </p:txBody>
      </p:sp>
      <p:sp>
        <p:nvSpPr>
          <p:cNvPr id="15363" name="内容占位符 2"/>
          <p:cNvSpPr>
            <a:spLocks noGrp="1"/>
          </p:cNvSpPr>
          <p:nvPr>
            <p:ph idx="1"/>
          </p:nvPr>
        </p:nvSpPr>
        <p:spPr>
          <a:xfrm>
            <a:off x="250825" y="1600200"/>
            <a:ext cx="5041900" cy="4997450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 eaLnBrk="1" hangingPunct="1"/>
            <a:r>
              <a:rPr lang="zh-CN" altLang="zh-CN" sz="2200" b="1" dirty="0">
                <a:solidFill>
                  <a:srgbClr val="C00000"/>
                </a:solidFill>
              </a:rPr>
              <a:t>昼伏夜出</a:t>
            </a:r>
            <a:r>
              <a:rPr lang="zh-CN" altLang="en-US" sz="2200" b="1" dirty="0">
                <a:solidFill>
                  <a:srgbClr val="C00000"/>
                </a:solidFill>
              </a:rPr>
              <a:t>：</a:t>
            </a:r>
            <a:r>
              <a:rPr lang="zh-CN" altLang="zh-CN" sz="2200" dirty="0"/>
              <a:t>一般在夜间进行迁飞、交配和产卵等活动，温暖、潮湿的夜晚最为活跃</a:t>
            </a:r>
            <a:r>
              <a:rPr lang="zh-CN" altLang="en-US" sz="2200" dirty="0"/>
              <a:t>，</a:t>
            </a:r>
            <a:r>
              <a:rPr lang="zh-CN" altLang="zh-CN" sz="2200" dirty="0"/>
              <a:t>白天藏身在地面的植物残枝叶片或其他隐蔽处，也可在叶片基部的叶窝处。</a:t>
            </a:r>
            <a:endParaRPr lang="zh-CN" altLang="zh-CN" sz="2200" dirty="0"/>
          </a:p>
          <a:p>
            <a:pPr eaLnBrk="1" hangingPunct="1"/>
            <a:r>
              <a:rPr lang="zh-CN" altLang="zh-CN" sz="2200" b="1" dirty="0">
                <a:solidFill>
                  <a:srgbClr val="C00000"/>
                </a:solidFill>
              </a:rPr>
              <a:t>成虫寿命</a:t>
            </a:r>
            <a:r>
              <a:rPr lang="zh-CN" altLang="en-US" sz="2200" b="1" dirty="0">
                <a:solidFill>
                  <a:srgbClr val="C00000"/>
                </a:solidFill>
              </a:rPr>
              <a:t>：</a:t>
            </a:r>
            <a:r>
              <a:rPr lang="en-US" altLang="zh-CN" sz="2200" dirty="0"/>
              <a:t>7</a:t>
            </a:r>
            <a:r>
              <a:rPr lang="zh-CN" altLang="zh-CN" sz="2200" dirty="0"/>
              <a:t>～</a:t>
            </a:r>
            <a:r>
              <a:rPr lang="en-US" altLang="zh-CN" sz="2200" dirty="0"/>
              <a:t>21 </a:t>
            </a:r>
            <a:r>
              <a:rPr lang="zh-CN" altLang="en-US" sz="2200" dirty="0"/>
              <a:t>天</a:t>
            </a:r>
            <a:r>
              <a:rPr lang="zh-CN" altLang="zh-CN" sz="2200" dirty="0"/>
              <a:t>，平均约为</a:t>
            </a:r>
            <a:r>
              <a:rPr lang="en-US" altLang="zh-CN" sz="2200" dirty="0"/>
              <a:t>10</a:t>
            </a:r>
            <a:r>
              <a:rPr lang="zh-CN" altLang="en-US" sz="2200" dirty="0"/>
              <a:t>天</a:t>
            </a:r>
            <a:r>
              <a:rPr lang="zh-CN" altLang="zh-CN" sz="2200" dirty="0"/>
              <a:t>，多为</a:t>
            </a:r>
            <a:r>
              <a:rPr lang="en-US" altLang="zh-CN" sz="2200" dirty="0"/>
              <a:t>2</a:t>
            </a:r>
            <a:r>
              <a:rPr lang="zh-CN" altLang="zh-CN" sz="2200" dirty="0"/>
              <a:t>～</a:t>
            </a:r>
            <a:r>
              <a:rPr lang="en-US" altLang="zh-CN" sz="2200" dirty="0"/>
              <a:t>3</a:t>
            </a:r>
            <a:r>
              <a:rPr lang="zh-CN" altLang="zh-CN" sz="2200" dirty="0"/>
              <a:t>周</a:t>
            </a:r>
            <a:endParaRPr lang="en-US" altLang="zh-CN" sz="2200" dirty="0"/>
          </a:p>
          <a:p>
            <a:pPr eaLnBrk="1" hangingPunct="1"/>
            <a:r>
              <a:rPr lang="zh-CN" altLang="zh-CN" sz="2200" b="1" dirty="0">
                <a:solidFill>
                  <a:srgbClr val="C00000"/>
                </a:solidFill>
              </a:rPr>
              <a:t>雌蛾产卵</a:t>
            </a:r>
            <a:r>
              <a:rPr lang="zh-CN" altLang="zh-CN" sz="2200" dirty="0"/>
              <a:t>前期约</a:t>
            </a:r>
            <a:r>
              <a:rPr lang="en-US" altLang="zh-CN" sz="2200" dirty="0"/>
              <a:t>3-4</a:t>
            </a:r>
            <a:r>
              <a:rPr lang="zh-CN" altLang="zh-CN" sz="2200" dirty="0"/>
              <a:t>天，第</a:t>
            </a:r>
            <a:r>
              <a:rPr lang="en-US" altLang="zh-CN" sz="2200" dirty="0"/>
              <a:t>4-5</a:t>
            </a:r>
            <a:r>
              <a:rPr lang="zh-CN" altLang="zh-CN" sz="2200" dirty="0"/>
              <a:t>天产卵量最大，有的可持续至第</a:t>
            </a:r>
            <a:r>
              <a:rPr lang="en-US" altLang="zh-CN" sz="2200" dirty="0"/>
              <a:t>3</a:t>
            </a:r>
            <a:r>
              <a:rPr lang="zh-CN" altLang="zh-CN" sz="2200" dirty="0"/>
              <a:t>周</a:t>
            </a:r>
            <a:r>
              <a:rPr lang="zh-CN" altLang="en-US" sz="2200" dirty="0"/>
              <a:t>；</a:t>
            </a:r>
            <a:r>
              <a:rPr lang="zh-CN" altLang="zh-CN" sz="2200" dirty="0"/>
              <a:t>雌</a:t>
            </a:r>
            <a:r>
              <a:rPr lang="zh-CN" altLang="en-US" sz="2200" dirty="0"/>
              <a:t>蛾</a:t>
            </a:r>
            <a:r>
              <a:rPr lang="zh-CN" altLang="zh-CN" sz="2200" dirty="0"/>
              <a:t>一生可多次交配产卵，一般产卵</a:t>
            </a:r>
            <a:r>
              <a:rPr lang="en-US" altLang="zh-CN" sz="2200" dirty="0"/>
              <a:t>900</a:t>
            </a:r>
            <a:r>
              <a:rPr lang="zh-CN" altLang="zh-CN" sz="2200" dirty="0"/>
              <a:t>～</a:t>
            </a:r>
            <a:r>
              <a:rPr lang="en-US" altLang="zh-CN" sz="2200" dirty="0"/>
              <a:t>1000</a:t>
            </a:r>
            <a:r>
              <a:rPr lang="zh-CN" altLang="zh-CN" sz="2200" dirty="0"/>
              <a:t>粒，在温暖的条件下，可产</a:t>
            </a:r>
            <a:r>
              <a:rPr lang="en-US" altLang="zh-CN" sz="2200" dirty="0"/>
              <a:t>6</a:t>
            </a:r>
            <a:r>
              <a:rPr lang="zh-CN" altLang="zh-CN" sz="2200" dirty="0"/>
              <a:t>～</a:t>
            </a:r>
            <a:r>
              <a:rPr lang="en-US" altLang="zh-CN" sz="2200" dirty="0"/>
              <a:t>10</a:t>
            </a:r>
            <a:r>
              <a:rPr lang="zh-CN" altLang="zh-CN" sz="2200" dirty="0"/>
              <a:t>块卵，每块</a:t>
            </a:r>
            <a:r>
              <a:rPr lang="en-US" altLang="zh-CN" sz="2200" dirty="0"/>
              <a:t>100</a:t>
            </a:r>
            <a:r>
              <a:rPr lang="zh-CN" altLang="zh-CN" sz="2200" dirty="0"/>
              <a:t>～</a:t>
            </a:r>
            <a:r>
              <a:rPr lang="en-US" altLang="zh-CN" sz="2200" dirty="0"/>
              <a:t>200</a:t>
            </a:r>
            <a:r>
              <a:rPr lang="zh-CN" altLang="zh-CN" sz="2200" dirty="0"/>
              <a:t>粒卵，最多可产卵</a:t>
            </a:r>
            <a:r>
              <a:rPr lang="en-US" altLang="zh-CN" sz="2200" dirty="0"/>
              <a:t>1500</a:t>
            </a:r>
            <a:r>
              <a:rPr lang="zh-CN" altLang="zh-CN" sz="2200" dirty="0"/>
              <a:t>～</a:t>
            </a:r>
            <a:r>
              <a:rPr lang="en-US" altLang="zh-CN" sz="2200" dirty="0"/>
              <a:t>2000</a:t>
            </a:r>
            <a:r>
              <a:rPr lang="zh-CN" altLang="zh-CN" sz="2200" dirty="0"/>
              <a:t>粒</a:t>
            </a:r>
            <a:endParaRPr lang="en-US" altLang="zh-CN" sz="2800" dirty="0"/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0063" y="1628775"/>
            <a:ext cx="3200400" cy="4679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标题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229600" cy="114300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草地贪夜蛾成虫形态特征</a:t>
            </a:r>
            <a:endParaRPr lang="zh-CN" altLang="en-US" dirty="0"/>
          </a:p>
        </p:txBody>
      </p:sp>
      <p:sp>
        <p:nvSpPr>
          <p:cNvPr id="13315" name="矩形 9"/>
          <p:cNvSpPr/>
          <p:nvPr/>
        </p:nvSpPr>
        <p:spPr>
          <a:xfrm>
            <a:off x="7451725" y="549275"/>
            <a:ext cx="110807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雌雄二型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3316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7538" y="1125538"/>
            <a:ext cx="3600450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125538"/>
            <a:ext cx="3816350" cy="2649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539750" y="3789363"/>
            <a:ext cx="7632700" cy="25241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翅展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32~40 mm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，前翅深棕色，后翅灰白色，边缘有窄褐色带。前翅中部各一黄色不规则环状纹，其后为肾状纹；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雄蛾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前翅灰棕色，翅顶角向内各一三角形白斑，环状纹后侧各一浅色带自翅外缘至中室，肾状纹内侧各一白色楔形纹；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雌蛾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前翅无明显斑纹，呈灰褐色或灰色棕色杂色。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241425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草地贪夜蛾和斜纹夜蛾雄蛾的区别</a:t>
            </a:r>
            <a:endParaRPr kumimoji="0" lang="zh-CN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339" name="组合 10"/>
          <p:cNvGrpSpPr/>
          <p:nvPr/>
        </p:nvGrpSpPr>
        <p:grpSpPr>
          <a:xfrm>
            <a:off x="1187450" y="1268413"/>
            <a:ext cx="6481763" cy="2878137"/>
            <a:chOff x="251520" y="1268760"/>
            <a:chExt cx="6480720" cy="2878043"/>
          </a:xfrm>
        </p:grpSpPr>
        <p:pic>
          <p:nvPicPr>
            <p:cNvPr id="14379" name="图片 5" descr="斜纹夜蛾与秋粘虫成虫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1520" y="1268760"/>
              <a:ext cx="6480720" cy="28780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80" name="TextBox 7"/>
            <p:cNvSpPr txBox="1"/>
            <p:nvPr/>
          </p:nvSpPr>
          <p:spPr>
            <a:xfrm>
              <a:off x="3635897" y="3861048"/>
              <a:ext cx="1296085" cy="27699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200" dirty="0">
                  <a:latin typeface="Calibri" panose="020F0502020204030204" pitchFamily="34" charset="0"/>
                </a:rPr>
                <a:t>草地贪夜蛾雄虫</a:t>
              </a:r>
              <a:endParaRPr lang="zh-CN" altLang="en-US" sz="1200" dirty="0"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187450" y="4365625"/>
          <a:ext cx="7272655" cy="2182495"/>
        </p:xfrm>
        <a:graphic>
          <a:graphicData uri="http://schemas.openxmlformats.org/drawingml/2006/table">
            <a:tbl>
              <a:tblPr/>
              <a:tblGrid>
                <a:gridCol w="576027"/>
                <a:gridCol w="1296060"/>
                <a:gridCol w="2647572"/>
                <a:gridCol w="2177102"/>
                <a:gridCol w="575578"/>
              </a:tblGrid>
              <a:tr h="24421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特征</a:t>
                      </a:r>
                      <a:endParaRPr lang="zh-CN" sz="1400" b="1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草地贪夜蛾</a:t>
                      </a:r>
                      <a:endParaRPr lang="zh-CN" sz="1400" b="1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斜纹夜蛾</a:t>
                      </a:r>
                      <a:endParaRPr lang="zh-CN" sz="1400" b="1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tx1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备注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6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体长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20mm</a:t>
                      </a: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左右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15mm</a:t>
                      </a: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左右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江城诱到的斜纹夜蛾最小雄虫也比草地贪夜蛾大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6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前翅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环形纹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环形纹为褐色，边缘为黄色</a:t>
                      </a:r>
                      <a:r>
                        <a:rPr lang="zh-CN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白色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环形纹为</a:t>
                      </a:r>
                      <a:r>
                        <a:rPr lang="zh-CN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白色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  <a:tr h="251385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肾形纹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肾形纹明显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肾形纹不太明显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  <a:tr h="426704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翅尖白色斑纹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是成一条线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由两侧逐渐由深变浅能连成片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  <a:tr h="42670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前胸部腹面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两侧无鳞毛</a:t>
                      </a:r>
                      <a:endParaRPr lang="zh-CN" sz="14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两侧有两搓颜色较深的鳞毛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  <a:tr h="27669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腹部末端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腹部末端的鳞毛较短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腹部末端的鳞毛更长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7829" marR="57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500563" cy="4030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725" y="188913"/>
            <a:ext cx="2735263" cy="3546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38" y="4292600"/>
            <a:ext cx="3024187" cy="2397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013" y="4508500"/>
            <a:ext cx="2352675" cy="2016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形态近似种的区分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成虫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33038" y="1916113"/>
            <a:ext cx="71438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53975" y="3636963"/>
          <a:ext cx="9036496" cy="2708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318"/>
                <a:gridCol w="724832"/>
                <a:gridCol w="768640"/>
                <a:gridCol w="945346"/>
                <a:gridCol w="3960440"/>
                <a:gridCol w="1565920"/>
              </a:tblGrid>
              <a:tr h="511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rgbClr val="C00000"/>
                          </a:solidFill>
                          <a:effectLst/>
                        </a:rPr>
                        <a:t>特征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rgbClr val="C00000"/>
                          </a:solidFill>
                          <a:effectLst/>
                        </a:rPr>
                        <a:t>体长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rgbClr val="C00000"/>
                          </a:solidFill>
                          <a:effectLst/>
                        </a:rPr>
                        <a:t>体色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rgbClr val="C00000"/>
                          </a:solidFill>
                          <a:effectLst/>
                        </a:rPr>
                        <a:t>翅展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 smtClean="0">
                          <a:solidFill>
                            <a:srgbClr val="C00000"/>
                          </a:solidFill>
                          <a:effectLst/>
                        </a:rPr>
                        <a:t>前</a:t>
                      </a:r>
                      <a:r>
                        <a:rPr lang="en-US" altLang="zh-CN" sz="1600" kern="0" dirty="0" smtClean="0">
                          <a:solidFill>
                            <a:srgbClr val="C00000"/>
                          </a:solidFill>
                          <a:effectLst/>
                        </a:rPr>
                        <a:t>         </a:t>
                      </a:r>
                      <a:r>
                        <a:rPr lang="zh-CN" sz="1600" kern="0" dirty="0" smtClean="0">
                          <a:solidFill>
                            <a:srgbClr val="C00000"/>
                          </a:solidFill>
                          <a:effectLst/>
                        </a:rPr>
                        <a:t>翅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rgbClr val="C00000"/>
                          </a:solidFill>
                          <a:effectLst/>
                        </a:rPr>
                        <a:t>后翅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4470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草地贪夜蛾</a:t>
                      </a:r>
                      <a:endParaRPr lang="zh-CN" sz="16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15-20 mm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灰褐色、淡黄褐色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32-40 mm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灰棕色，有淡黄色，椭圆形的环形斑，肾形斑不明显。环形斑下角有一白色楔形纹，翅外缘有一明显的近三角形白斑。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银白色，有闪光，边缘有窄褐色带。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70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甜菜夜蛾</a:t>
                      </a:r>
                      <a:endParaRPr lang="zh-CN" sz="16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8-14 mm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深褐色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19-30 mm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灰棕色，有明显粉黄色的环形斑和肾形斑，翅面上有几条黑色的波浪线，翅外缘有</a:t>
                      </a:r>
                      <a:r>
                        <a:rPr lang="en-US" sz="1100" kern="0" dirty="0">
                          <a:effectLst/>
                        </a:rPr>
                        <a:t>1</a:t>
                      </a:r>
                      <a:r>
                        <a:rPr lang="zh-CN" sz="1100" kern="0" dirty="0">
                          <a:effectLst/>
                        </a:rPr>
                        <a:t>列黑色的三角形斑。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银白色，略带粉红色，翅缘灰褐色。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70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斜纹夜蛾</a:t>
                      </a:r>
                      <a:endParaRPr lang="zh-CN" sz="16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16-21 mm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深褐色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37-42 mm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灰褐色，斑纹复杂，翅基部前半部有数条白线，在环形斑与肾形斑中间有</a:t>
                      </a:r>
                      <a:r>
                        <a:rPr lang="en-US" sz="1100" kern="0" dirty="0">
                          <a:effectLst/>
                        </a:rPr>
                        <a:t>3</a:t>
                      </a:r>
                      <a:r>
                        <a:rPr lang="zh-CN" sz="1100" kern="0" dirty="0">
                          <a:effectLst/>
                        </a:rPr>
                        <a:t>条明显的白色斜线。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白色，没有斑纹，有水红色至紫红色的闪光。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85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黏虫</a:t>
                      </a:r>
                      <a:endParaRPr lang="zh-CN" sz="16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17-20 mm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灰褐或淡黄褐色</a:t>
                      </a:r>
                      <a:endParaRPr lang="zh-CN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35-45 mm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黄褐至灰褐色，有淡黄色的环形斑和肾形斑，斑下方有</a:t>
                      </a:r>
                      <a:r>
                        <a:rPr lang="en-US" sz="1100" kern="0" dirty="0">
                          <a:effectLst/>
                        </a:rPr>
                        <a:t>1</a:t>
                      </a:r>
                      <a:r>
                        <a:rPr lang="zh-CN" sz="1100" kern="0" dirty="0">
                          <a:effectLst/>
                        </a:rPr>
                        <a:t>明显小白点，小白点两侧各有</a:t>
                      </a:r>
                      <a:r>
                        <a:rPr lang="en-US" sz="1100" kern="0" dirty="0">
                          <a:effectLst/>
                        </a:rPr>
                        <a:t>1</a:t>
                      </a:r>
                      <a:r>
                        <a:rPr lang="zh-CN" sz="1100" kern="0" dirty="0">
                          <a:effectLst/>
                        </a:rPr>
                        <a:t>小黑点。翅尖有一黑纹。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银灰色，基部淡灰色，外缘部分黑灰色。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6675" name="矩形 9"/>
          <p:cNvSpPr>
            <a:spLocks noChangeArrowheads="1"/>
          </p:cNvSpPr>
          <p:nvPr/>
        </p:nvSpPr>
        <p:spPr bwMode="auto">
          <a:xfrm>
            <a:off x="971550" y="3141663"/>
            <a:ext cx="7345363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草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地贪夜蛾、甜菜夜蛾、斜纹夜蛾和黏虫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雄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成虫形态特征比较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433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088" y="6502400"/>
            <a:ext cx="7853362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34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196975"/>
            <a:ext cx="8594725" cy="178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3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1268413"/>
            <a:ext cx="1992313" cy="1223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草地贪夜蛾（卵）</a:t>
            </a:r>
            <a:endParaRPr lang="zh-CN" altLang="en-US" dirty="0"/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>
          <a:xfrm>
            <a:off x="179388" y="1341438"/>
            <a:ext cx="8713787" cy="2735262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 eaLnBrk="1" hangingPunct="1">
              <a:lnSpc>
                <a:spcPts val="3400"/>
              </a:lnSpc>
            </a:pPr>
            <a:r>
              <a:rPr lang="zh-CN" altLang="zh-CN" sz="2200" b="1" dirty="0"/>
              <a:t>卵期</a:t>
            </a:r>
            <a:r>
              <a:rPr lang="zh-CN" altLang="en-US" sz="2200" dirty="0"/>
              <a:t>：夏季</a:t>
            </a:r>
            <a:r>
              <a:rPr lang="zh-CN" altLang="zh-CN" sz="2200" dirty="0"/>
              <a:t>通常</a:t>
            </a:r>
            <a:r>
              <a:rPr lang="en-US" altLang="zh-CN" sz="2200" dirty="0"/>
              <a:t>2</a:t>
            </a:r>
            <a:r>
              <a:rPr lang="zh-CN" altLang="zh-CN" sz="2200" dirty="0"/>
              <a:t>－</a:t>
            </a:r>
            <a:r>
              <a:rPr lang="en-US" altLang="zh-CN" sz="2200" dirty="0"/>
              <a:t>3</a:t>
            </a:r>
            <a:r>
              <a:rPr lang="zh-CN" altLang="zh-CN" sz="2200" dirty="0"/>
              <a:t>天。</a:t>
            </a:r>
            <a:endParaRPr lang="en-US" altLang="zh-CN" sz="2200" dirty="0"/>
          </a:p>
          <a:p>
            <a:pPr eaLnBrk="1" hangingPunct="1">
              <a:lnSpc>
                <a:spcPts val="3400"/>
              </a:lnSpc>
            </a:pPr>
            <a:r>
              <a:rPr lang="zh-CN" altLang="en-US" sz="2200" b="1" dirty="0"/>
              <a:t>产卵部位</a:t>
            </a:r>
            <a:r>
              <a:rPr lang="zh-CN" altLang="en-US" sz="2200" dirty="0"/>
              <a:t>：</a:t>
            </a:r>
            <a:r>
              <a:rPr lang="zh-CN" altLang="zh-CN" sz="2200" dirty="0"/>
              <a:t>植株基部叶片正面、背面和叶基部与茎连接处的茎秆上；成虫种群数量较大时，卵也会产在植株的高处或附近其他植被上 </a:t>
            </a:r>
            <a:endParaRPr lang="en-US" altLang="zh-CN" sz="2200" dirty="0"/>
          </a:p>
          <a:p>
            <a:pPr eaLnBrk="1" hangingPunct="1">
              <a:lnSpc>
                <a:spcPts val="3400"/>
              </a:lnSpc>
            </a:pPr>
            <a:r>
              <a:rPr lang="zh-CN" altLang="zh-CN" sz="2200" b="1" dirty="0"/>
              <a:t>卵</a:t>
            </a:r>
            <a:r>
              <a:rPr lang="zh-CN" altLang="en-US" sz="2200" b="1" dirty="0"/>
              <a:t>块形态</a:t>
            </a:r>
            <a:r>
              <a:rPr lang="zh-CN" altLang="en-US" sz="2200" dirty="0"/>
              <a:t>：</a:t>
            </a:r>
            <a:r>
              <a:rPr lang="zh-CN" altLang="zh-CN" sz="2200" dirty="0"/>
              <a:t>通常数十至数百粒堆积成块，多为单层排列，有时会分几层，卵块上覆盖棕黄色鳞毛，也有无鳞毛覆盖的卵块</a:t>
            </a:r>
            <a:endParaRPr lang="en-US" altLang="zh-CN" sz="2200" dirty="0"/>
          </a:p>
        </p:txBody>
      </p:sp>
      <p:pic>
        <p:nvPicPr>
          <p:cNvPr id="1638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4221163"/>
            <a:ext cx="2316162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5" y="4221163"/>
            <a:ext cx="1944688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21163"/>
            <a:ext cx="4152900" cy="223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 lang="zh-CN" altLang="en-US" b="1" dirty="0">
                <a:solidFill>
                  <a:srgbClr val="C00000"/>
                </a:solidFill>
              </a:rPr>
              <a:t>草地贪夜蛾形态</a:t>
            </a:r>
            <a:r>
              <a:rPr lang="en-US" altLang="zh-CN" b="1" dirty="0">
                <a:solidFill>
                  <a:srgbClr val="C00000"/>
                </a:solidFill>
              </a:rPr>
              <a:t>—</a:t>
            </a:r>
            <a:r>
              <a:rPr lang="zh-CN" altLang="en-US" b="1" dirty="0">
                <a:solidFill>
                  <a:srgbClr val="C00000"/>
                </a:solidFill>
              </a:rPr>
              <a:t>卵</a:t>
            </a:r>
            <a:endParaRPr lang="zh-CN" altLang="en-US" dirty="0"/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1844675"/>
            <a:ext cx="3729037" cy="266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2" name="矩形 4"/>
          <p:cNvSpPr/>
          <p:nvPr/>
        </p:nvSpPr>
        <p:spPr>
          <a:xfrm>
            <a:off x="575628" y="5047298"/>
            <a:ext cx="76327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直径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 mm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，高为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 mm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，呈圆顶型，底部扁平，顶部中央有明显的圆形点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zh-CN" sz="2800" b="1" dirty="0">
                <a:latin typeface="Arial" panose="020B0604020202020204" pitchFamily="34" charset="0"/>
              </a:rPr>
              <a:t>卵初产时为浅绿或白色，孵化前渐变为棕色</a:t>
            </a:r>
            <a:endParaRPr lang="zh-CN" altLang="zh-CN" sz="2800" b="1" dirty="0">
              <a:latin typeface="Arial" panose="020B0604020202020204" pitchFamily="34" charset="0"/>
            </a:endParaRPr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50" y="1337310"/>
            <a:ext cx="2814955" cy="33674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草地贪夜蛾（幼虫）</a:t>
            </a:r>
            <a:endParaRPr lang="zh-CN" altLang="en-US" dirty="0"/>
          </a:p>
        </p:txBody>
      </p:sp>
      <p:sp>
        <p:nvSpPr>
          <p:cNvPr id="17411" name="矩形 6"/>
          <p:cNvSpPr/>
          <p:nvPr/>
        </p:nvSpPr>
        <p:spPr>
          <a:xfrm>
            <a:off x="250825" y="1557338"/>
            <a:ext cx="6121400" cy="3887787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buFont typeface="Arial" panose="020B0604020202020204" pitchFamily="34" charset="0"/>
              <a:buChar char="•"/>
            </a:pPr>
            <a:r>
              <a:rPr lang="zh-CN" altLang="zh-C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昼伏夜出</a:t>
            </a:r>
            <a:r>
              <a:rPr lang="zh-CN" altLang="zh-CN" sz="2400" dirty="0">
                <a:latin typeface="Arial" panose="020B0604020202020204" pitchFamily="34" charset="0"/>
              </a:rPr>
              <a:t>，更喜爱在夜间取食为害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zh-CN" sz="2400" dirty="0">
                <a:latin typeface="Arial" panose="020B0604020202020204" pitchFamily="34" charset="0"/>
              </a:rPr>
              <a:t>高龄幼虫由于营养竞争会有</a:t>
            </a:r>
            <a:r>
              <a:rPr lang="zh-CN" altLang="zh-C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自相残杀</a:t>
            </a:r>
            <a:r>
              <a:rPr lang="zh-CN" altLang="zh-CN" sz="2400" dirty="0">
                <a:latin typeface="Arial" panose="020B0604020202020204" pitchFamily="34" charset="0"/>
              </a:rPr>
              <a:t>习性</a:t>
            </a:r>
            <a:r>
              <a:rPr lang="zh-CN" altLang="en-US" sz="2400" dirty="0">
                <a:latin typeface="Arial" panose="020B0604020202020204" pitchFamily="34" charset="0"/>
              </a:rPr>
              <a:t>，一般玉米植株只有</a:t>
            </a:r>
            <a:r>
              <a:rPr lang="en-US" altLang="zh-CN" sz="2400" dirty="0">
                <a:latin typeface="Arial" panose="020B0604020202020204" pitchFamily="34" charset="0"/>
              </a:rPr>
              <a:t>1-2</a:t>
            </a:r>
            <a:r>
              <a:rPr lang="zh-CN" altLang="en-US" sz="2400" dirty="0">
                <a:latin typeface="Arial" panose="020B0604020202020204" pitchFamily="34" charset="0"/>
              </a:rPr>
              <a:t>头大龄幼虫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zh-C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具假死性</a:t>
            </a:r>
            <a:r>
              <a:rPr lang="zh-CN" altLang="zh-CN" sz="2400" dirty="0">
                <a:latin typeface="Arial" panose="020B0604020202020204" pitchFamily="34" charset="0"/>
              </a:rPr>
              <a:t>，受惊动后卷缩成“</a:t>
            </a:r>
            <a:r>
              <a:rPr lang="en-US" altLang="zh-CN" sz="2400" dirty="0">
                <a:latin typeface="Arial" panose="020B0604020202020204" pitchFamily="34" charset="0"/>
              </a:rPr>
              <a:t>C</a:t>
            </a:r>
            <a:r>
              <a:rPr lang="zh-CN" altLang="zh-CN" sz="2400" dirty="0">
                <a:latin typeface="Arial" panose="020B0604020202020204" pitchFamily="34" charset="0"/>
              </a:rPr>
              <a:t>”型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zh-C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迁移行为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，</a:t>
            </a:r>
            <a:r>
              <a:rPr lang="zh-CN" altLang="zh-CN" sz="2400" dirty="0">
                <a:latin typeface="Arial" panose="020B0604020202020204" pitchFamily="34" charset="0"/>
              </a:rPr>
              <a:t>种群数量大时，可像东方粘虫一样</a:t>
            </a:r>
            <a:r>
              <a:rPr lang="zh-CN" altLang="en-US" sz="2400" dirty="0">
                <a:latin typeface="Arial" panose="020B0604020202020204" pitchFamily="34" charset="0"/>
              </a:rPr>
              <a:t>成群迁移，</a:t>
            </a:r>
            <a:r>
              <a:rPr lang="zh-CN" altLang="zh-CN" sz="2400" dirty="0">
                <a:latin typeface="Arial" panose="020B0604020202020204" pitchFamily="34" charset="0"/>
              </a:rPr>
              <a:t>扩散到玉米田的杂草上或附近其他寄主植物上，但不常见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高龄暴食性</a:t>
            </a:r>
            <a:r>
              <a:rPr lang="zh-CN" altLang="en-US" sz="2400" dirty="0">
                <a:latin typeface="Arial" panose="020B0604020202020204" pitchFamily="34" charset="0"/>
              </a:rPr>
              <a:t>，</a:t>
            </a:r>
            <a:r>
              <a:rPr lang="en-US" altLang="zh-CN" sz="2400" dirty="0">
                <a:latin typeface="Arial" panose="020B0604020202020204" pitchFamily="34" charset="0"/>
              </a:rPr>
              <a:t>6</a:t>
            </a:r>
            <a:r>
              <a:rPr lang="zh-CN" altLang="en-US" sz="2400" dirty="0">
                <a:latin typeface="Arial" panose="020B0604020202020204" pitchFamily="34" charset="0"/>
              </a:rPr>
              <a:t>龄幼虫暴食，在取食的最后</a:t>
            </a:r>
            <a:r>
              <a:rPr lang="en-US" altLang="zh-CN" sz="2400" dirty="0">
                <a:latin typeface="Arial" panose="020B0604020202020204" pitchFamily="34" charset="0"/>
              </a:rPr>
              <a:t>2-3</a:t>
            </a:r>
            <a:r>
              <a:rPr lang="zh-CN" altLang="en-US" sz="2400" dirty="0">
                <a:latin typeface="Arial" panose="020B0604020202020204" pitchFamily="34" charset="0"/>
              </a:rPr>
              <a:t>天，取食量占整个取食阶段的</a:t>
            </a:r>
            <a:r>
              <a:rPr lang="en-US" altLang="zh-CN" sz="2400" dirty="0">
                <a:latin typeface="Arial" panose="020B0604020202020204" pitchFamily="34" charset="0"/>
              </a:rPr>
              <a:t>80%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zh-C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历期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12-30d</a:t>
            </a:r>
            <a:r>
              <a:rPr lang="zh-CN" altLang="en-US" sz="2400" dirty="0">
                <a:latin typeface="Arial" panose="020B0604020202020204" pitchFamily="34" charset="0"/>
              </a:rPr>
              <a:t>，</a:t>
            </a:r>
            <a:r>
              <a:rPr lang="zh-CN" altLang="zh-CN" sz="2400" dirty="0">
                <a:latin typeface="Arial" panose="020B0604020202020204" pitchFamily="34" charset="0"/>
              </a:rPr>
              <a:t>依温度和其他环境条件而变</a:t>
            </a:r>
            <a:endParaRPr lang="en-US" altLang="zh-CN" sz="2400" dirty="0">
              <a:latin typeface="Arial" panose="020B0604020202020204" pitchFamily="34" charset="0"/>
            </a:endParaRPr>
          </a:p>
        </p:txBody>
      </p:sp>
      <p:pic>
        <p:nvPicPr>
          <p:cNvPr id="17412" name="Picture 2" descr="C型幼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3663" y="3573463"/>
            <a:ext cx="2500312" cy="187166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7413" name="表格 17412"/>
          <p:cNvGraphicFramePr/>
          <p:nvPr/>
        </p:nvGraphicFramePr>
        <p:xfrm>
          <a:off x="539750" y="5876925"/>
          <a:ext cx="7848600" cy="790575"/>
        </p:xfrm>
        <a:graphic>
          <a:graphicData uri="http://schemas.openxmlformats.org/drawingml/2006/table">
            <a:tbl>
              <a:tblPr/>
              <a:tblGrid>
                <a:gridCol w="1319213"/>
                <a:gridCol w="1087437"/>
                <a:gridCol w="1089025"/>
                <a:gridCol w="1089025"/>
                <a:gridCol w="1087438"/>
                <a:gridCol w="1089025"/>
                <a:gridCol w="1087437"/>
              </a:tblGrid>
              <a:tr h="3952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zh-CN" altLang="en-US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龄期</a:t>
                      </a:r>
                      <a:endParaRPr lang="zh-CN" altLang="en-US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952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zh-CN" altLang="en-US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天数</a:t>
                      </a: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(d)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3.3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1.7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1.5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1.5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3.7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17428" name="TextBox 8"/>
          <p:cNvSpPr txBox="1"/>
          <p:nvPr/>
        </p:nvSpPr>
        <p:spPr>
          <a:xfrm>
            <a:off x="2411413" y="5445125"/>
            <a:ext cx="381635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</a:rPr>
              <a:t>25°C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条件下各龄幼虫发育历期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7429" name="内容占位符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663" y="1484313"/>
            <a:ext cx="2532062" cy="207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5795" y="2252345"/>
            <a:ext cx="4330065" cy="354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607310"/>
            <a:ext cx="4029075" cy="24320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9270" y="225425"/>
            <a:ext cx="624014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b="1" dirty="0">
                <a:solidFill>
                  <a:srgbClr val="C00000"/>
                </a:solidFill>
                <a:sym typeface="+mn-ea"/>
              </a:rPr>
              <a:t>草地贪夜蛾形态</a:t>
            </a:r>
            <a:r>
              <a:rPr lang="en-US" altLang="zh-CN" sz="4400" b="1" dirty="0">
                <a:solidFill>
                  <a:srgbClr val="C00000"/>
                </a:solidFill>
                <a:sym typeface="+mn-ea"/>
              </a:rPr>
              <a:t>—</a:t>
            </a:r>
            <a:r>
              <a:rPr lang="zh-CN" altLang="en-US" sz="4400" b="1" dirty="0">
                <a:solidFill>
                  <a:srgbClr val="C00000"/>
                </a:solidFill>
                <a:sym typeface="+mn-ea"/>
              </a:rPr>
              <a:t>幼虫</a:t>
            </a:r>
            <a:endParaRPr lang="zh-CN" altLang="en-US" sz="4400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4400" y="1370965"/>
            <a:ext cx="5835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7030A0"/>
                </a:solidFill>
              </a:rPr>
              <a:t>幼虫：6个龄期，偶为5个。</a:t>
            </a:r>
            <a:endParaRPr lang="zh-CN" altLang="en-US" sz="3200" b="1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73050" y="234950"/>
            <a:ext cx="624014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b="1" dirty="0">
                <a:solidFill>
                  <a:srgbClr val="C00000"/>
                </a:solidFill>
                <a:sym typeface="+mn-ea"/>
              </a:rPr>
              <a:t>草地贪夜蛾形态</a:t>
            </a:r>
            <a:r>
              <a:rPr lang="en-US" altLang="zh-CN" sz="4400" b="1" dirty="0">
                <a:solidFill>
                  <a:srgbClr val="C00000"/>
                </a:solidFill>
                <a:sym typeface="+mn-ea"/>
              </a:rPr>
              <a:t>—</a:t>
            </a:r>
            <a:r>
              <a:rPr lang="zh-CN" altLang="en-US" sz="4400" b="1" dirty="0">
                <a:solidFill>
                  <a:srgbClr val="C00000"/>
                </a:solidFill>
                <a:sym typeface="+mn-ea"/>
              </a:rPr>
              <a:t>幼虫</a:t>
            </a:r>
            <a:endParaRPr lang="zh-CN" altLang="en-US" sz="4400" b="1" dirty="0">
              <a:solidFill>
                <a:srgbClr val="C0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555" y="1364615"/>
            <a:ext cx="8390890" cy="1701800"/>
          </a:xfrm>
          <a:prstGeom prst="rect">
            <a:avLst/>
          </a:prstGeom>
        </p:spPr>
      </p:pic>
      <p:pic>
        <p:nvPicPr>
          <p:cNvPr id="2" name="图片 -2147482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3422650"/>
            <a:ext cx="3575685" cy="3139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91380" y="2390140"/>
            <a:ext cx="3139440" cy="5205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 lang="zh-CN" altLang="en-US" b="1" dirty="0">
                <a:solidFill>
                  <a:srgbClr val="C00000"/>
                </a:solidFill>
              </a:rPr>
              <a:t>报告内容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075" name="内容占位符 2"/>
          <p:cNvSpPr>
            <a:spLocks noGrp="1"/>
          </p:cNvSpPr>
          <p:nvPr>
            <p:ph idx="1"/>
          </p:nvPr>
        </p:nvSpPr>
        <p:spPr>
          <a:xfrm>
            <a:off x="428625" y="1357313"/>
            <a:ext cx="3898900" cy="4779962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>
              <a:lnSpc>
                <a:spcPct val="150000"/>
              </a:lnSpc>
            </a:pPr>
            <a:r>
              <a:rPr lang="zh-CN" altLang="en-US" dirty="0"/>
              <a:t>分布和扩散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形态特征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>
                <a:sym typeface="+mn-ea"/>
              </a:rPr>
              <a:t>危</a:t>
            </a:r>
            <a:r>
              <a:rPr lang="zh-CN" altLang="en-US" dirty="0"/>
              <a:t>害状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生物学习性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监测技术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防控技术</a:t>
            </a:r>
            <a:endParaRPr lang="zh-CN" altLang="en-US" dirty="0"/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3755" y="1341755"/>
            <a:ext cx="3320415" cy="2439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/>
          <p:cNvPicPr>
            <a:picLocks noChangeAspect="1"/>
          </p:cNvPicPr>
          <p:nvPr/>
        </p:nvPicPr>
        <p:blipFill>
          <a:blip r:embed="rId2"/>
          <a:srcRect t="2155" r="11888"/>
          <a:stretch>
            <a:fillRect/>
          </a:stretch>
        </p:blipFill>
        <p:spPr>
          <a:xfrm>
            <a:off x="4643755" y="3781425"/>
            <a:ext cx="3320415" cy="2422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115888"/>
            <a:ext cx="9144000" cy="69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形态近似种的区分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幼虫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33038" y="1916113"/>
            <a:ext cx="71438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60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213" y="6308725"/>
            <a:ext cx="7853362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975"/>
            <a:ext cx="8461375" cy="4773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1475105"/>
            <a:ext cx="2160905" cy="1337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2813050"/>
            <a:ext cx="2160905" cy="1646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25" y="4459605"/>
            <a:ext cx="2164715" cy="1511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115888"/>
            <a:ext cx="9144000" cy="69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形态近似种的区分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幼虫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33038" y="1916113"/>
            <a:ext cx="71438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80" name="矩形 3"/>
          <p:cNvSpPr>
            <a:spLocks noChangeArrowheads="1"/>
          </p:cNvSpPr>
          <p:nvPr/>
        </p:nvSpPr>
        <p:spPr bwMode="auto">
          <a:xfrm>
            <a:off x="1042988" y="1125538"/>
            <a:ext cx="7129463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草地贪夜蛾、甜菜夜蛾、斜纹夜蛾和黏虫幼虫形态特征比较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1275" y="1720850"/>
          <a:ext cx="8712968" cy="4816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9361"/>
                <a:gridCol w="585601"/>
                <a:gridCol w="1630081"/>
                <a:gridCol w="1633922"/>
                <a:gridCol w="2782082"/>
                <a:gridCol w="961921"/>
              </a:tblGrid>
              <a:tr h="66091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600" b="1" kern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特征</a:t>
                      </a:r>
                      <a:endParaRPr lang="zh-CN" sz="1600" b="1" kern="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600" b="1" kern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龄期</a:t>
                      </a:r>
                      <a:endParaRPr lang="zh-CN" sz="1600" b="1" kern="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600" b="1" kern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头部</a:t>
                      </a:r>
                      <a:endParaRPr lang="zh-CN" sz="1600" b="1" kern="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600" b="1" kern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体色</a:t>
                      </a:r>
                      <a:endParaRPr lang="zh-CN" sz="1600" b="1" kern="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600" b="1" kern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虫体特征</a:t>
                      </a:r>
                      <a:endParaRPr lang="zh-CN" sz="1600" b="1" kern="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600" b="1" kern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体长</a:t>
                      </a:r>
                      <a:endParaRPr lang="zh-CN" sz="1600" b="1" kern="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9539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草地贪夜蛾</a:t>
                      </a:r>
                      <a:endParaRPr lang="zh-CN" sz="16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6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青黑色、橙黄色或红棕色，高龄幼虫头部有白色或浅黄色倒“</a:t>
                      </a:r>
                      <a:r>
                        <a:rPr lang="en-US" sz="1100" kern="0" dirty="0">
                          <a:effectLst/>
                        </a:rPr>
                        <a:t>Y</a:t>
                      </a:r>
                      <a:r>
                        <a:rPr lang="zh-CN" sz="1100" kern="0" dirty="0">
                          <a:effectLst/>
                        </a:rPr>
                        <a:t>”型纹。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黄色、绿色、褐色、深棕色、黑色。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腹节每节背面有</a:t>
                      </a:r>
                      <a:r>
                        <a:rPr lang="en-US" sz="1100" kern="0">
                          <a:effectLst/>
                        </a:rPr>
                        <a:t>4</a:t>
                      </a:r>
                      <a:r>
                        <a:rPr lang="zh-CN" sz="1100" kern="0">
                          <a:effectLst/>
                        </a:rPr>
                        <a:t>个长有刚毛的黑色或黑褐色斑点。第</a:t>
                      </a:r>
                      <a:r>
                        <a:rPr lang="en-US" sz="1100" kern="0">
                          <a:effectLst/>
                        </a:rPr>
                        <a:t>8</a:t>
                      </a:r>
                      <a:r>
                        <a:rPr lang="zh-CN" sz="1100" kern="0">
                          <a:effectLst/>
                        </a:rPr>
                        <a:t>、</a:t>
                      </a:r>
                      <a:r>
                        <a:rPr lang="en-US" sz="1100" kern="0">
                          <a:effectLst/>
                        </a:rPr>
                        <a:t>9</a:t>
                      </a:r>
                      <a:r>
                        <a:rPr lang="zh-CN" sz="1100" kern="0">
                          <a:effectLst/>
                        </a:rPr>
                        <a:t>腹节背面的斑点显著大于其它各节斑点，第</a:t>
                      </a:r>
                      <a:r>
                        <a:rPr lang="en-US" sz="1100" kern="0">
                          <a:effectLst/>
                        </a:rPr>
                        <a:t>8</a:t>
                      </a:r>
                      <a:r>
                        <a:rPr lang="zh-CN" sz="1100" kern="0">
                          <a:effectLst/>
                        </a:rPr>
                        <a:t>腹节</a:t>
                      </a:r>
                      <a:r>
                        <a:rPr lang="en-US" sz="1100" kern="0">
                          <a:effectLst/>
                        </a:rPr>
                        <a:t>4</a:t>
                      </a:r>
                      <a:r>
                        <a:rPr lang="zh-CN" sz="1100" kern="0">
                          <a:effectLst/>
                        </a:rPr>
                        <a:t>个斑点呈正方形排列。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老熟幼虫：</a:t>
                      </a:r>
                      <a:r>
                        <a:rPr lang="en-US" sz="1100" kern="0" dirty="0">
                          <a:effectLst/>
                        </a:rPr>
                        <a:t>30-36 mm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539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/>
                        </a:rPr>
                        <a:t>甜菜夜蛾</a:t>
                      </a:r>
                      <a:endParaRPr lang="zh-CN" sz="18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5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黑色、淡粉色。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体色多变，绿色、暗绿色、黄褐色、褐色至黑褐色。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背线有或无，颜色多变，各节气门后上方有</a:t>
                      </a:r>
                      <a:r>
                        <a:rPr lang="en-US" sz="1100" kern="0" dirty="0">
                          <a:effectLst/>
                        </a:rPr>
                        <a:t>1</a:t>
                      </a:r>
                      <a:r>
                        <a:rPr lang="zh-CN" sz="1100" kern="0" dirty="0">
                          <a:effectLst/>
                        </a:rPr>
                        <a:t>个明显白点，体色越深，白点越明显。气门下线为明显的黄白色或绿色纵带，有时带粉红色，纵带直达腹末。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老熟幼虫：</a:t>
                      </a:r>
                      <a:r>
                        <a:rPr lang="en-US" sz="1100" kern="0" dirty="0">
                          <a:effectLst/>
                        </a:rPr>
                        <a:t>22-30 mm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539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</a:rPr>
                        <a:t>斜纹夜蛾</a:t>
                      </a:r>
                      <a:endParaRPr lang="zh-CN" sz="20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6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黑褐色，高龄幼虫头部有白色或浅黄色倒“</a:t>
                      </a:r>
                      <a:r>
                        <a:rPr lang="en-US" sz="1100" kern="0">
                          <a:effectLst/>
                        </a:rPr>
                        <a:t>Y</a:t>
                      </a:r>
                      <a:r>
                        <a:rPr lang="zh-CN" sz="1100" kern="0">
                          <a:effectLst/>
                        </a:rPr>
                        <a:t>”型纹。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体色多变，淡灰绿色、黑褐色、暗绿色、黄绿色等。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背线、亚背线和气门下线均为灰黄色或橙黄色纵线。从中胸至第</a:t>
                      </a:r>
                      <a:r>
                        <a:rPr lang="en-US" sz="1100" kern="0" dirty="0">
                          <a:effectLst/>
                        </a:rPr>
                        <a:t> 9 </a:t>
                      </a:r>
                      <a:r>
                        <a:rPr lang="zh-CN" sz="1100" kern="0" dirty="0">
                          <a:effectLst/>
                        </a:rPr>
                        <a:t>腹节，每一个体节的两侧各有</a:t>
                      </a:r>
                      <a:r>
                        <a:rPr lang="en-US" sz="1100" kern="0" dirty="0">
                          <a:effectLst/>
                        </a:rPr>
                        <a:t>1</a:t>
                      </a:r>
                      <a:r>
                        <a:rPr lang="zh-CN" sz="1100" kern="0" dirty="0">
                          <a:effectLst/>
                        </a:rPr>
                        <a:t>个近三角形黑斑，其中以第</a:t>
                      </a:r>
                      <a:r>
                        <a:rPr lang="en-US" sz="1100" kern="0" dirty="0">
                          <a:effectLst/>
                        </a:rPr>
                        <a:t> 1</a:t>
                      </a:r>
                      <a:r>
                        <a:rPr lang="zh-CN" sz="1100" kern="0" dirty="0">
                          <a:effectLst/>
                        </a:rPr>
                        <a:t>和</a:t>
                      </a:r>
                      <a:r>
                        <a:rPr lang="en-US" sz="1100" kern="0" dirty="0">
                          <a:effectLst/>
                        </a:rPr>
                        <a:t>8</a:t>
                      </a:r>
                      <a:r>
                        <a:rPr lang="zh-CN" sz="1100" kern="0" dirty="0">
                          <a:effectLst/>
                        </a:rPr>
                        <a:t>腹节的最大、最明显。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老熟幼虫：</a:t>
                      </a:r>
                      <a:r>
                        <a:rPr lang="en-US" sz="1100" kern="0" dirty="0">
                          <a:effectLst/>
                        </a:rPr>
                        <a:t>35-47 mm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377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/>
                        </a:rPr>
                        <a:t>黏虫</a:t>
                      </a:r>
                      <a:endParaRPr lang="zh-CN" sz="18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6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棕褐色，高龄幼虫有明显的棕黑色“八”字纹。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体色鲜艳，由青绿色至深黑色。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背中线白色，边缘有细黑线，背中线两侧有</a:t>
                      </a:r>
                      <a:r>
                        <a:rPr lang="en-US" sz="1100" kern="0" dirty="0">
                          <a:effectLst/>
                        </a:rPr>
                        <a:t>2</a:t>
                      </a:r>
                      <a:r>
                        <a:rPr lang="zh-CN" sz="1100" kern="0" dirty="0">
                          <a:effectLst/>
                        </a:rPr>
                        <a:t>条红褐色纵条纹，上下镶有灰白色细条，气门线黄色，上下有白色带纹，腹足外侧具有黑褐色斑。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老熟幼虫：</a:t>
                      </a:r>
                      <a:r>
                        <a:rPr lang="en-US" sz="1100" kern="0" dirty="0">
                          <a:effectLst/>
                        </a:rPr>
                        <a:t>24-40 mm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257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088" y="6602413"/>
            <a:ext cx="7853362" cy="334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草地贪夜蛾（蛹）</a:t>
            </a:r>
            <a:endParaRPr lang="zh-CN" altLang="en-US" dirty="0"/>
          </a:p>
        </p:txBody>
      </p:sp>
      <p:sp>
        <p:nvSpPr>
          <p:cNvPr id="18435" name="矩形 9"/>
          <p:cNvSpPr/>
          <p:nvPr/>
        </p:nvSpPr>
        <p:spPr>
          <a:xfrm>
            <a:off x="250825" y="1268413"/>
            <a:ext cx="8281988" cy="1938020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buFont typeface="Arial" panose="020B0604020202020204" pitchFamily="34" charset="0"/>
              <a:buChar char="•"/>
            </a:pPr>
            <a:r>
              <a:rPr lang="zh-CN" altLang="zh-C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蛹期</a:t>
            </a:r>
            <a:r>
              <a:rPr lang="zh-CN" altLang="en-US" sz="2400" dirty="0">
                <a:latin typeface="Arial" panose="020B0604020202020204" pitchFamily="34" charset="0"/>
              </a:rPr>
              <a:t>：</a:t>
            </a:r>
            <a:r>
              <a:rPr lang="zh-CN" altLang="zh-CN" sz="2400" dirty="0">
                <a:latin typeface="Arial" panose="020B0604020202020204" pitchFamily="34" charset="0"/>
              </a:rPr>
              <a:t>夏季为</a:t>
            </a:r>
            <a:r>
              <a:rPr lang="en-US" altLang="zh-CN" sz="2400" dirty="0">
                <a:latin typeface="Arial" panose="020B0604020202020204" pitchFamily="34" charset="0"/>
              </a:rPr>
              <a:t>8-9 </a:t>
            </a:r>
            <a:r>
              <a:rPr lang="zh-CN" altLang="en-US" sz="2400" dirty="0">
                <a:latin typeface="Arial" panose="020B0604020202020204" pitchFamily="34" charset="0"/>
              </a:rPr>
              <a:t>天</a:t>
            </a:r>
            <a:r>
              <a:rPr lang="zh-CN" altLang="zh-CN" sz="2400" dirty="0">
                <a:latin typeface="Arial" panose="020B0604020202020204" pitchFamily="34" charset="0"/>
              </a:rPr>
              <a:t>，春、秋季为</a:t>
            </a:r>
            <a:r>
              <a:rPr lang="en-US" altLang="zh-CN" sz="2400" dirty="0">
                <a:latin typeface="Arial" panose="020B0604020202020204" pitchFamily="34" charset="0"/>
              </a:rPr>
              <a:t>12-14 </a:t>
            </a:r>
            <a:r>
              <a:rPr lang="zh-CN" altLang="en-US" sz="2400" dirty="0">
                <a:latin typeface="Arial" panose="020B0604020202020204" pitchFamily="34" charset="0"/>
              </a:rPr>
              <a:t>天</a:t>
            </a:r>
            <a:r>
              <a:rPr lang="zh-CN" altLang="zh-CN" sz="2400" dirty="0">
                <a:latin typeface="Arial" panose="020B0604020202020204" pitchFamily="34" charset="0"/>
              </a:rPr>
              <a:t>，冷凉季节可达</a:t>
            </a:r>
            <a:r>
              <a:rPr lang="en-US" altLang="zh-CN" sz="2400" dirty="0">
                <a:latin typeface="Arial" panose="020B0604020202020204" pitchFamily="34" charset="0"/>
              </a:rPr>
              <a:t>20-30</a:t>
            </a:r>
            <a:r>
              <a:rPr lang="zh-CN" altLang="en-US" sz="2400" dirty="0">
                <a:latin typeface="Arial" panose="020B0604020202020204" pitchFamily="34" charset="0"/>
              </a:rPr>
              <a:t>天</a:t>
            </a:r>
            <a:r>
              <a:rPr lang="zh-CN" altLang="zh-CN" sz="2400" dirty="0">
                <a:latin typeface="Arial" panose="020B0604020202020204" pitchFamily="34" charset="0"/>
              </a:rPr>
              <a:t>，蛹不滞育，因而不能承受漫长的寒冷天气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地点</a:t>
            </a:r>
            <a:r>
              <a:rPr lang="zh-CN" altLang="en-US" sz="2400" dirty="0">
                <a:latin typeface="Arial" panose="020B0604020202020204" pitchFamily="34" charset="0"/>
              </a:rPr>
              <a:t>：</a:t>
            </a:r>
            <a:r>
              <a:rPr lang="zh-CN" altLang="zh-CN" sz="2400" dirty="0">
                <a:latin typeface="Arial" panose="020B0604020202020204" pitchFamily="34" charset="0"/>
              </a:rPr>
              <a:t>浅层（深度为</a:t>
            </a:r>
            <a:r>
              <a:rPr lang="en-US" altLang="zh-CN" sz="2400" dirty="0">
                <a:latin typeface="Arial" panose="020B0604020202020204" pitchFamily="34" charset="0"/>
              </a:rPr>
              <a:t>2-8 cm</a:t>
            </a:r>
            <a:r>
              <a:rPr lang="zh-CN" altLang="zh-CN" sz="2400" dirty="0">
                <a:latin typeface="Arial" panose="020B0604020202020204" pitchFamily="34" charset="0"/>
              </a:rPr>
              <a:t>）的土壤做一个蛹室，形成土沙粒包裹的茧；如果土壤太硬，幼虫会在土表利用枝叶碎片等物质结成丝茧，亦可在为害寄主植物如玉米雌穗上化蛹</a:t>
            </a:r>
            <a:endParaRPr lang="zh-CN" altLang="zh-CN" sz="2400" dirty="0">
              <a:latin typeface="Arial" panose="020B0604020202020204" pitchFamily="34" charset="0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75" y="3860800"/>
            <a:ext cx="5472113" cy="2767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 lang="zh-CN" altLang="en-US" b="1" dirty="0">
                <a:solidFill>
                  <a:srgbClr val="C00000"/>
                </a:solidFill>
              </a:rPr>
              <a:t>草地贪夜蛾形态</a:t>
            </a:r>
            <a:r>
              <a:rPr lang="en-US" altLang="zh-CN" b="1" dirty="0">
                <a:solidFill>
                  <a:srgbClr val="C00000"/>
                </a:solidFill>
              </a:rPr>
              <a:t>—</a:t>
            </a:r>
            <a:r>
              <a:rPr lang="zh-CN" altLang="en-US" b="1" dirty="0">
                <a:solidFill>
                  <a:srgbClr val="C00000"/>
                </a:solidFill>
              </a:rPr>
              <a:t>蛹</a:t>
            </a:r>
            <a:endParaRPr lang="zh-CN" altLang="en-US" dirty="0"/>
          </a:p>
        </p:txBody>
      </p:sp>
      <p:pic>
        <p:nvPicPr>
          <p:cNvPr id="23555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268413"/>
            <a:ext cx="3203575" cy="240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矩形 5"/>
          <p:cNvSpPr/>
          <p:nvPr/>
        </p:nvSpPr>
        <p:spPr>
          <a:xfrm>
            <a:off x="4067175" y="1557338"/>
            <a:ext cx="4321175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草地贪夜蛾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蛹呈椭圆形，红棕色，长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14~18 mm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，宽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 mm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粘虫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蛹</a:t>
            </a:r>
            <a:r>
              <a:rPr lang="zh-CN" altLang="zh-CN" sz="2400" dirty="0">
                <a:latin typeface="Arial" panose="020B0604020202020204" pitchFamily="34" charset="0"/>
              </a:rPr>
              <a:t>红褐色，长</a:t>
            </a:r>
            <a:r>
              <a:rPr lang="en-US" altLang="zh-CN" sz="2400" dirty="0">
                <a:latin typeface="Arial" panose="020B0604020202020204" pitchFamily="34" charset="0"/>
              </a:rPr>
              <a:t>19-23mm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dirty="0">
              <a:latin typeface="Arial" panose="020B0604020202020204" pitchFamily="34" charset="0"/>
            </a:endParaRPr>
          </a:p>
        </p:txBody>
      </p:sp>
      <p:pic>
        <p:nvPicPr>
          <p:cNvPr id="2355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63" y="3644900"/>
            <a:ext cx="4032250" cy="302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矩形 9"/>
          <p:cNvSpPr/>
          <p:nvPr/>
        </p:nvSpPr>
        <p:spPr>
          <a:xfrm>
            <a:off x="900113" y="4437063"/>
            <a:ext cx="3024187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latin typeface="Arial" panose="020B0604020202020204" pitchFamily="34" charset="0"/>
              </a:rPr>
              <a:t>右图大的是劳氏粘虫，小的是草地贪夜蛾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草地贪夜蛾成虫</a:t>
            </a:r>
            <a:r>
              <a:rPr lang="en-US" altLang="zh-CN" b="1" dirty="0">
                <a:solidFill>
                  <a:srgbClr val="C00000"/>
                </a:solidFill>
              </a:rPr>
              <a:t>DNA</a:t>
            </a:r>
            <a:r>
              <a:rPr lang="zh-CN" altLang="en-US" b="1" dirty="0">
                <a:solidFill>
                  <a:srgbClr val="C00000"/>
                </a:solidFill>
              </a:rPr>
              <a:t>鉴定</a:t>
            </a:r>
            <a:endParaRPr lang="zh-CN" altLang="en-US" dirty="0"/>
          </a:p>
        </p:txBody>
      </p:sp>
      <p:sp>
        <p:nvSpPr>
          <p:cNvPr id="24579" name="内容占位符 6"/>
          <p:cNvSpPr>
            <a:spLocks noGrp="1"/>
          </p:cNvSpPr>
          <p:nvPr>
            <p:ph idx="1"/>
          </p:nvPr>
        </p:nvSpPr>
        <p:spPr>
          <a:xfrm>
            <a:off x="468313" y="1628775"/>
            <a:ext cx="8424862" cy="4968875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r>
              <a:rPr lang="zh-CN" altLang="en-US" sz="2400" dirty="0"/>
              <a:t>鉴定种类和生物型（目前鉴定我国为玉米型）</a:t>
            </a:r>
            <a:endParaRPr lang="en-US" altLang="zh-CN" sz="2400" dirty="0"/>
          </a:p>
          <a:p>
            <a:r>
              <a:rPr lang="zh-CN" altLang="en-US" sz="2400" dirty="0"/>
              <a:t>“水稻型”和“玉米型”内部也存在不同的亚群，具有不同基因型特点，需要更加准确的分子鉴定，才能够明确不同地理群体，以此判断准确来源</a:t>
            </a:r>
            <a:endParaRPr lang="en-US" altLang="zh-CN" sz="2400" dirty="0"/>
          </a:p>
          <a:p>
            <a:r>
              <a:rPr lang="zh-CN" altLang="en-US" sz="2400" dirty="0"/>
              <a:t>据报道，水稻和杂草上</a:t>
            </a:r>
            <a:r>
              <a:rPr lang="en-US" altLang="zh-CN" sz="2400" dirty="0"/>
              <a:t>95%</a:t>
            </a:r>
            <a:r>
              <a:rPr lang="zh-CN" altLang="en-US" sz="2400" dirty="0"/>
              <a:t>是水稻型，玉米上约</a:t>
            </a:r>
            <a:r>
              <a:rPr lang="en-US" altLang="zh-CN" sz="2400" dirty="0"/>
              <a:t>80%</a:t>
            </a:r>
            <a:r>
              <a:rPr lang="zh-CN" altLang="en-US" sz="2400" dirty="0"/>
              <a:t>是玉米型</a:t>
            </a:r>
            <a:endParaRPr lang="en-US" altLang="zh-CN" sz="2400" dirty="0"/>
          </a:p>
          <a:p>
            <a:r>
              <a:rPr lang="zh-CN" altLang="en-US" sz="2400" dirty="0"/>
              <a:t>活的或死后数天的各个虫态虫都可鉴定，建议每头虫单独编号，记录日期、地点、诱虫工具、雌雄和初步形态学鉴定结果，最好进行虫体拍照、留存</a:t>
            </a:r>
            <a:endParaRPr lang="en-US" altLang="zh-CN" sz="2400" dirty="0"/>
          </a:p>
          <a:p>
            <a:r>
              <a:rPr lang="zh-CN" altLang="en-US" sz="2400" dirty="0"/>
              <a:t>邮寄地址：广东省深圳市大鹏新区鹏飞路</a:t>
            </a:r>
            <a:r>
              <a:rPr lang="en-US" altLang="zh-CN" sz="2400" dirty="0"/>
              <a:t>7</a:t>
            </a:r>
            <a:r>
              <a:rPr lang="zh-CN" altLang="en-US" sz="2400" dirty="0"/>
              <a:t>号中国农业科学院深圳农业基因组研究所，张磊，</a:t>
            </a:r>
            <a:r>
              <a:rPr lang="en-US" altLang="zh-CN" sz="2400" dirty="0"/>
              <a:t>18922840406</a:t>
            </a:r>
            <a:endParaRPr lang="en-US" altLang="zh-CN" sz="2400" dirty="0"/>
          </a:p>
          <a:p>
            <a:r>
              <a:rPr lang="zh-CN" altLang="en-US" sz="2400" dirty="0"/>
              <a:t>下一步研究出快速诊断试剂盒，用于基层鉴定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3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三、草地贪夜蛾危害状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草地贪夜蛾为害状</a:t>
            </a:r>
            <a:endParaRPr lang="zh-CN" altLang="en-US" dirty="0"/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1052513"/>
            <a:ext cx="2255837" cy="2740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138" y="1052513"/>
            <a:ext cx="2435225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052513"/>
            <a:ext cx="2160588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975" y="3810000"/>
            <a:ext cx="2376488" cy="291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413" y="3811588"/>
            <a:ext cx="2089150" cy="2913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Picture 7" descr="包叶孔洞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0" y="3810000"/>
            <a:ext cx="2347913" cy="291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463" y="3846513"/>
            <a:ext cx="2232025" cy="2887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近似种为害状的区别</a:t>
            </a:r>
            <a:endParaRPr lang="zh-CN" altLang="en-US" dirty="0"/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75" y="1773238"/>
            <a:ext cx="2967038" cy="349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263" y="1773238"/>
            <a:ext cx="2592387" cy="3541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TextBox 10"/>
          <p:cNvSpPr txBox="1"/>
          <p:nvPr/>
        </p:nvSpPr>
        <p:spPr>
          <a:xfrm>
            <a:off x="2339975" y="5661025"/>
            <a:ext cx="525621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800" b="1" dirty="0">
                <a:latin typeface="Calibri" panose="020F0502020204030204" pitchFamily="34" charset="0"/>
              </a:rPr>
              <a:t>甜菜夜蛾为害状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近似种为害状</a:t>
            </a:r>
            <a:endParaRPr lang="zh-CN" altLang="en-US" dirty="0"/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96975"/>
            <a:ext cx="3419475" cy="318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196975"/>
            <a:ext cx="2663825" cy="318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0075"/>
            <a:ext cx="2916238" cy="244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矩形 8"/>
          <p:cNvSpPr/>
          <p:nvPr/>
        </p:nvSpPr>
        <p:spPr>
          <a:xfrm>
            <a:off x="2339975" y="4005263"/>
            <a:ext cx="1346200" cy="369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zh-CN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粘虫为害状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8679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863" y="1196975"/>
            <a:ext cx="2232025" cy="320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80" name="矩形 10"/>
          <p:cNvSpPr/>
          <p:nvPr/>
        </p:nvSpPr>
        <p:spPr>
          <a:xfrm>
            <a:off x="6372225" y="4005263"/>
            <a:ext cx="1606550" cy="369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棉铃虫为害穗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8681" name="矩形 11"/>
          <p:cNvSpPr/>
          <p:nvPr/>
        </p:nvSpPr>
        <p:spPr>
          <a:xfrm>
            <a:off x="827088" y="6488113"/>
            <a:ext cx="1346200" cy="369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zh-CN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粘虫为害穗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8682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350" y="4481513"/>
            <a:ext cx="4610100" cy="2376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675" y="4402138"/>
            <a:ext cx="1728788" cy="2455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84" name="矩形 13"/>
          <p:cNvSpPr/>
          <p:nvPr/>
        </p:nvSpPr>
        <p:spPr>
          <a:xfrm>
            <a:off x="4500563" y="6488113"/>
            <a:ext cx="2043112" cy="369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zh-CN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草地贪夜蛾为害穗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" y="1143000"/>
            <a:ext cx="3241675" cy="3929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380" y="1214755"/>
            <a:ext cx="4982845" cy="3856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0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84237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草地贪夜蛾为害状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标题 3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一、草地贪夜蛾分布与扩散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 lang="zh-CN" altLang="en-US" dirty="0"/>
              <a:t>危害甘蔗</a:t>
            </a:r>
            <a:endParaRPr lang="zh-CN" altLang="en-US" dirty="0"/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524000"/>
            <a:ext cx="3429000" cy="457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1500188"/>
            <a:ext cx="3429000" cy="457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3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四、草地贪夜蛾生物学习性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3"/>
          <p:cNvSpPr>
            <a:spLocks noGrp="1"/>
          </p:cNvSpPr>
          <p:nvPr>
            <p:ph type="ctrTitle"/>
          </p:nvPr>
        </p:nvSpPr>
        <p:spPr>
          <a:xfrm>
            <a:off x="537210" y="245745"/>
            <a:ext cx="7772400" cy="1470025"/>
          </a:xfrm>
        </p:spPr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四、草地贪夜蛾生物学习性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558290"/>
            <a:ext cx="8617585" cy="7372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寄主广泛性。</a:t>
            </a:r>
            <a:r>
              <a:rPr lang="zh-CN" altLang="en-US" sz="2800" b="1"/>
              <a:t>多食性，危害害80余种植物。</a:t>
            </a:r>
            <a:endParaRPr lang="zh-CN" altLang="en-US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340360" y="2635885"/>
            <a:ext cx="8616950" cy="1383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ym typeface="+mn-ea"/>
              </a:rPr>
              <a:t>嗜好禾本科，最易为害玉米、水稻、</a:t>
            </a:r>
            <a:r>
              <a:rPr lang="zh-CN" altLang="en-US" sz="2800" b="1">
                <a:sym typeface="+mn-ea"/>
              </a:rPr>
              <a:t>高粱、小米、</a:t>
            </a:r>
            <a:r>
              <a:rPr lang="zh-CN" altLang="en-US" sz="2800" b="1">
                <a:sym typeface="+mn-ea"/>
              </a:rPr>
              <a:t>小麦、大麦、甘蔗、黑麦草、苏丹草等；</a:t>
            </a:r>
            <a:endParaRPr lang="zh-CN" altLang="en-US" sz="2800" b="1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8130" y="4359910"/>
            <a:ext cx="8678545" cy="23069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sym typeface="+mn-ea"/>
              </a:rPr>
              <a:t>也为害十字花科、葫芦科、锦葵科、豆科、茄科、菊科等植物。如：花生、苜蓿、大豆、菜豆、马铃薯、甘薯、荞麦、燕麦、烟草、番茄、辣椒等，以及菊花、康乃馨、天竺葵等多种观赏植物（属），甚至对苹果、橙子等造成危害。</a:t>
            </a:r>
            <a:endParaRPr lang="zh-CN" altLang="en-US" sz="2400" b="1"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3"/>
          <p:cNvSpPr>
            <a:spLocks noGrp="1"/>
          </p:cNvSpPr>
          <p:nvPr>
            <p:ph type="ctrTitle"/>
          </p:nvPr>
        </p:nvSpPr>
        <p:spPr>
          <a:xfrm>
            <a:off x="537210" y="245745"/>
            <a:ext cx="7772400" cy="1470025"/>
          </a:xfrm>
        </p:spPr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四、草地贪夜蛾生物学习性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558290"/>
            <a:ext cx="8617585" cy="43541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0000"/>
                </a:solidFill>
              </a:rPr>
              <a:t>为害严重性。</a:t>
            </a:r>
            <a:r>
              <a:rPr lang="zh-CN" altLang="en-US" sz="2800" b="1"/>
              <a:t>草地贪夜蛾以危害玉米最为严重。据统计，在美国佛罗里达州，草地贪夜蛾为害可造成玉米减产20%。在一些经济条件落后的地区，造成的产量损失更为严重，比如在中美洲的洪都拉斯，造成玉米减产40%，在南美的阿根廷和巴西，分别造成72%和34%的产量损失。</a:t>
            </a:r>
            <a:endParaRPr lang="zh-CN" altLang="en-US" sz="2800" b="1"/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3"/>
          <p:cNvSpPr>
            <a:spLocks noGrp="1"/>
          </p:cNvSpPr>
          <p:nvPr>
            <p:ph type="ctrTitle"/>
          </p:nvPr>
        </p:nvSpPr>
        <p:spPr>
          <a:xfrm>
            <a:off x="537210" y="245745"/>
            <a:ext cx="7772400" cy="1470025"/>
          </a:xfrm>
        </p:spPr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四、草地贪夜蛾生物学习性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558290"/>
            <a:ext cx="8475345" cy="19183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FF0000"/>
                </a:solidFill>
              </a:rPr>
              <a:t>生态多型性。</a:t>
            </a:r>
            <a:r>
              <a:rPr lang="zh-CN" altLang="en-US" sz="2400" b="1"/>
              <a:t>草地贪夜蛾分为玉米品系和水稻品系两种单倍型，前者主要取食为害玉米、棉花和高粱，后者主要取食为害水稻和各种牧草。</a:t>
            </a:r>
            <a:endParaRPr lang="zh-CN" altLang="en-US" sz="2400" b="1"/>
          </a:p>
        </p:txBody>
      </p:sp>
      <p:sp>
        <p:nvSpPr>
          <p:cNvPr id="2" name="文本框 1"/>
          <p:cNvSpPr txBox="1"/>
          <p:nvPr/>
        </p:nvSpPr>
        <p:spPr>
          <a:xfrm>
            <a:off x="334010" y="3768725"/>
            <a:ext cx="8475345" cy="13093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ym typeface="+mn-ea"/>
              </a:rPr>
              <a:t>这两种单倍型外部形态基本一致，但在性信息素成分、交配行为以及寄主植物范围等方面具有明显差异。</a:t>
            </a:r>
            <a:endParaRPr lang="zh-CN" altLang="en-US" sz="2400" b="1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9725" y="5339715"/>
            <a:ext cx="8475980" cy="13093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chemeClr val="dk1"/>
                </a:solidFill>
                <a:latin typeface="+mn-lt"/>
                <a:ea typeface="+mn-ea"/>
                <a:sym typeface="+mn-ea"/>
              </a:rPr>
              <a:t>完成一个世代要经历卵、幼虫、蛹和成虫４个虫态，其世代长短与所处的环境温度及寄主植物有关。</a:t>
            </a:r>
            <a:endParaRPr lang="zh-CN" altLang="en-US" sz="2400" b="1">
              <a:solidFill>
                <a:schemeClr val="dk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3"/>
          <p:cNvSpPr>
            <a:spLocks noGrp="1"/>
          </p:cNvSpPr>
          <p:nvPr>
            <p:ph type="ctrTitle"/>
          </p:nvPr>
        </p:nvSpPr>
        <p:spPr>
          <a:xfrm>
            <a:off x="537210" y="245745"/>
            <a:ext cx="7772400" cy="1470025"/>
          </a:xfrm>
        </p:spPr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四、草地贪夜蛾生物学习性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558290"/>
            <a:ext cx="8475345" cy="50647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0000"/>
                </a:solidFill>
              </a:rPr>
              <a:t>适生广泛性。</a:t>
            </a:r>
            <a:r>
              <a:rPr lang="zh-CN" altLang="en-US" sz="2800" b="1"/>
              <a:t>适宜发育温度为11</a:t>
            </a:r>
            <a:r>
              <a:rPr lang="en-US" altLang="zh-CN" sz="2800" b="1"/>
              <a:t>-</a:t>
            </a:r>
            <a:r>
              <a:rPr lang="zh-CN" altLang="en-US" sz="2800" b="1"/>
              <a:t>30℃，在28℃条件下，30天左右即可完成一个世代，在低温条件下，需要60</a:t>
            </a:r>
            <a:r>
              <a:rPr lang="en-US" altLang="zh-CN" sz="2800" b="1"/>
              <a:t>-</a:t>
            </a:r>
            <a:r>
              <a:rPr lang="zh-CN" altLang="en-US" sz="2800" b="1"/>
              <a:t>90天。</a:t>
            </a:r>
            <a:endParaRPr lang="zh-CN" altLang="en-US" sz="2800" b="1"/>
          </a:p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/>
              <a:t>由于没有滞育现象，在美国，草地贪夜蛾只能在气候温和的南佛罗里达州和德克萨斯州越冬存活，</a:t>
            </a:r>
            <a:endParaRPr lang="zh-CN" altLang="en-US" sz="2800" b="1"/>
          </a:p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/>
              <a:t>而在气候、寄主条件适合的中、南美洲以及新入侵的非洲大部分地区，可周年繁殖。</a:t>
            </a:r>
            <a:endParaRPr lang="zh-CN" altLang="en-US" sz="2800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3"/>
          <p:cNvSpPr>
            <a:spLocks noGrp="1"/>
          </p:cNvSpPr>
          <p:nvPr>
            <p:ph type="ctrTitle"/>
          </p:nvPr>
        </p:nvSpPr>
        <p:spPr>
          <a:xfrm>
            <a:off x="537210" y="245745"/>
            <a:ext cx="7772400" cy="1470025"/>
          </a:xfrm>
        </p:spPr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四、草地贪夜蛾生物学习性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558290"/>
            <a:ext cx="8475345" cy="50647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>
                <a:solidFill>
                  <a:srgbClr val="FF0000"/>
                </a:solidFill>
              </a:rPr>
              <a:t>迁飞扩散性。</a:t>
            </a:r>
            <a:endParaRPr sz="2800" b="1">
              <a:solidFill>
                <a:srgbClr val="FF0000"/>
              </a:solidFill>
            </a:endParaRPr>
          </a:p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/>
              <a:t>成虫可在几百米的高空中借助风力进行远距离定向迁飞，每晚可飞行100 km。</a:t>
            </a:r>
            <a:endParaRPr sz="2800" b="1"/>
          </a:p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/>
              <a:t>成虫通常在产卵前可迁飞100 km，如果风向风速适宜，迁飞距离会更长，有报道称草地贪夜蛾成虫在30 h内可以从美国的密西西比州迁飞到加拿大南部，长达1600 km。</a:t>
            </a:r>
            <a:endParaRPr sz="2800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3"/>
          <p:cNvSpPr>
            <a:spLocks noGrp="1"/>
          </p:cNvSpPr>
          <p:nvPr>
            <p:ph type="ctrTitle"/>
          </p:nvPr>
        </p:nvSpPr>
        <p:spPr>
          <a:xfrm>
            <a:off x="537210" y="245745"/>
            <a:ext cx="7772400" cy="1470025"/>
          </a:xfrm>
        </p:spPr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四、草地贪夜蛾生物学习性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558290"/>
            <a:ext cx="8475345" cy="50647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>
                <a:solidFill>
                  <a:srgbClr val="FF0000"/>
                </a:solidFill>
              </a:rPr>
              <a:t>其他生物习性。</a:t>
            </a:r>
            <a:endParaRPr sz="2800" b="1">
              <a:solidFill>
                <a:srgbClr val="FF0000"/>
              </a:solidFill>
            </a:endParaRPr>
          </a:p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/>
              <a:t>成虫具有趋光性，一般在夜间进行迁飞、交配和产卵，卵块通常产在叶片背面。</a:t>
            </a:r>
            <a:endParaRPr sz="2800" b="1"/>
          </a:p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/>
              <a:t>成虫寿命可达两至三周，在这段时间内，雌成虫可以多次交配产卵，一生可产卵900－1000粒。</a:t>
            </a:r>
            <a:endParaRPr sz="2800" b="1"/>
          </a:p>
          <a:p>
            <a:pPr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/>
              <a:t>在适合温度下，卵在2</a:t>
            </a:r>
            <a:r>
              <a:rPr lang="en-US" sz="2800" b="1"/>
              <a:t>-</a:t>
            </a:r>
            <a:r>
              <a:rPr sz="2800" b="1"/>
              <a:t>4天即可孵化成幼虫。幼虫有６个龄期，高龄幼虫具有自相残杀的习性。</a:t>
            </a:r>
            <a:endParaRPr sz="2800"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标题 3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五、草地贪夜蛾监测技术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" y="631190"/>
            <a:ext cx="8823325" cy="559498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标题 1"/>
          <p:cNvSpPr>
            <a:spLocks noGrp="1"/>
          </p:cNvSpPr>
          <p:nvPr>
            <p:ph type="title"/>
          </p:nvPr>
        </p:nvSpPr>
        <p:spPr>
          <a:xfrm>
            <a:off x="539750" y="1125538"/>
            <a:ext cx="7940675" cy="1295400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ctr"/>
          <a:p>
            <a:pPr algn="l" eaLnBrk="1" hangingPunct="1"/>
            <a:r>
              <a:rPr lang="zh-CN" altLang="zh-CN" sz="2400" dirty="0"/>
              <a:t>成虫种群动态监测是探明发生分布区域、预测卵和幼虫发生期和发生程度的重要</a:t>
            </a:r>
            <a:r>
              <a:rPr lang="zh-CN" altLang="en-US" sz="2400" dirty="0"/>
              <a:t>。</a:t>
            </a:r>
            <a:r>
              <a:rPr lang="zh-CN" altLang="zh-CN" sz="2400" dirty="0"/>
              <a:t>依据根据成虫夜晚趋光性以及对性信息素的趋性，进行种群监测</a:t>
            </a:r>
            <a:endParaRPr lang="zh-CN" altLang="en-US" sz="2400" dirty="0"/>
          </a:p>
        </p:txBody>
      </p:sp>
      <p:sp>
        <p:nvSpPr>
          <p:cNvPr id="32771" name="内容占位符 2"/>
          <p:cNvSpPr>
            <a:spLocks noGrp="1"/>
          </p:cNvSpPr>
          <p:nvPr>
            <p:ph idx="1"/>
          </p:nvPr>
        </p:nvSpPr>
        <p:spPr>
          <a:xfrm>
            <a:off x="250825" y="2636838"/>
            <a:ext cx="5184775" cy="3671887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 eaLnBrk="1" hangingPunct="1"/>
            <a:r>
              <a:rPr lang="zh-CN" altLang="en-US" sz="2000" b="1" dirty="0"/>
              <a:t>地点和设置</a:t>
            </a:r>
            <a:r>
              <a:rPr lang="zh-CN" altLang="en-US" sz="2000" dirty="0"/>
              <a:t>：</a:t>
            </a:r>
            <a:r>
              <a:rPr lang="zh-CN" altLang="zh-CN" sz="2000" dirty="0"/>
              <a:t>在适宜成虫发生场所或主要寄主作物田，设置</a:t>
            </a:r>
            <a:r>
              <a:rPr lang="en-US" altLang="zh-CN" sz="2000" dirty="0"/>
              <a:t>1</a:t>
            </a:r>
            <a:r>
              <a:rPr lang="zh-CN" altLang="zh-CN" sz="2000" dirty="0"/>
              <a:t>台测报灯，灯管与地面距离为</a:t>
            </a:r>
            <a:r>
              <a:rPr lang="en-US" altLang="zh-CN" sz="2000" dirty="0"/>
              <a:t>1.5m</a:t>
            </a:r>
            <a:r>
              <a:rPr lang="zh-CN" altLang="zh-CN" sz="2000" dirty="0"/>
              <a:t>。安置处要求周围</a:t>
            </a:r>
            <a:r>
              <a:rPr lang="en-US" altLang="zh-CN" sz="2000" dirty="0"/>
              <a:t>100 m</a:t>
            </a:r>
            <a:r>
              <a:rPr lang="zh-CN" altLang="zh-CN" sz="2000" dirty="0"/>
              <a:t>范围内无高大建筑遮挡、且远离大功率照明光源，避免环境因素降低灯诱效果。</a:t>
            </a:r>
            <a:endParaRPr lang="en-US" altLang="zh-CN" sz="2000" dirty="0"/>
          </a:p>
          <a:p>
            <a:pPr eaLnBrk="1" hangingPunct="1"/>
            <a:r>
              <a:rPr lang="zh-CN" altLang="en-US" sz="2000" b="1" dirty="0"/>
              <a:t>更换</a:t>
            </a:r>
            <a:r>
              <a:rPr lang="zh-CN" altLang="zh-CN" sz="2000" b="1" dirty="0"/>
              <a:t>灯管</a:t>
            </a:r>
            <a:r>
              <a:rPr lang="zh-CN" altLang="en-US" sz="2000" dirty="0"/>
              <a:t>：</a:t>
            </a:r>
            <a:r>
              <a:rPr lang="zh-CN" altLang="zh-CN" sz="2000" dirty="0"/>
              <a:t>使用</a:t>
            </a:r>
            <a:r>
              <a:rPr lang="en-US" altLang="zh-CN" sz="2000" dirty="0"/>
              <a:t>3000</a:t>
            </a:r>
            <a:r>
              <a:rPr lang="zh-CN" altLang="zh-CN" sz="2000" dirty="0"/>
              <a:t>个小时，其照度就会发生变化，因此需每年更换一次。</a:t>
            </a:r>
            <a:endParaRPr lang="en-US" altLang="zh-CN" sz="2000" dirty="0"/>
          </a:p>
          <a:p>
            <a:pPr eaLnBrk="1" hangingPunct="1"/>
            <a:r>
              <a:rPr lang="zh-CN" altLang="zh-CN" sz="2000" b="1" dirty="0"/>
              <a:t>监测时期</a:t>
            </a:r>
            <a:r>
              <a:rPr lang="zh-CN" altLang="en-US" sz="2000" dirty="0"/>
              <a:t>：</a:t>
            </a:r>
            <a:r>
              <a:rPr lang="zh-CN" altLang="zh-CN" sz="2000" dirty="0"/>
              <a:t>长江以南的地区全年开灯监测，逐日统计雌蛾、雄蛾数量。</a:t>
            </a:r>
            <a:endParaRPr lang="zh-CN" altLang="zh-CN" sz="2000" dirty="0"/>
          </a:p>
        </p:txBody>
      </p:sp>
      <p:sp>
        <p:nvSpPr>
          <p:cNvPr id="5" name="矩形 4"/>
          <p:cNvSpPr/>
          <p:nvPr/>
        </p:nvSpPr>
        <p:spPr>
          <a:xfrm>
            <a:off x="1049973" y="228283"/>
            <a:ext cx="691896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草地贪夜蛾成虫测报灯监测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773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0063" y="2636838"/>
            <a:ext cx="2954337" cy="3754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标题 1"/>
          <p:cNvSpPr>
            <a:spLocks noGrp="1"/>
          </p:cNvSpPr>
          <p:nvPr>
            <p:ph type="title"/>
          </p:nvPr>
        </p:nvSpPr>
        <p:spPr>
          <a:xfrm>
            <a:off x="394970" y="491808"/>
            <a:ext cx="8229600" cy="114300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草地贪夜蛾雌蛾解剖</a:t>
            </a:r>
            <a:br>
              <a:rPr lang="zh-CN" altLang="en-US" b="1" dirty="0">
                <a:solidFill>
                  <a:srgbClr val="C00000"/>
                </a:solidFill>
              </a:rPr>
            </a:br>
            <a:r>
              <a:rPr lang="zh-CN" altLang="en-US" b="1" dirty="0">
                <a:solidFill>
                  <a:srgbClr val="C00000"/>
                </a:solidFill>
              </a:rPr>
              <a:t>（参考粘虫）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4819" name="内容占位符 2"/>
          <p:cNvSpPr>
            <a:spLocks noGrp="1"/>
          </p:cNvSpPr>
          <p:nvPr>
            <p:ph idx="1"/>
          </p:nvPr>
        </p:nvSpPr>
        <p:spPr>
          <a:xfrm>
            <a:off x="333375" y="2236470"/>
            <a:ext cx="8353425" cy="3991610"/>
          </a:xfrm>
          <a:ln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 eaLnBrk="1" hangingPunct="1"/>
            <a:r>
              <a:rPr lang="zh-CN" altLang="zh-CN" dirty="0"/>
              <a:t>在成虫盛发期</a:t>
            </a:r>
            <a:r>
              <a:rPr lang="zh-CN" altLang="en-US" dirty="0"/>
              <a:t>或峰日</a:t>
            </a:r>
            <a:r>
              <a:rPr lang="zh-CN" altLang="zh-CN" dirty="0"/>
              <a:t>，从测报灯和高空测报灯分别取雌蛾</a:t>
            </a:r>
            <a:r>
              <a:rPr lang="en-US" altLang="zh-CN" dirty="0"/>
              <a:t>20</a:t>
            </a:r>
            <a:r>
              <a:rPr lang="zh-CN" altLang="zh-CN" dirty="0"/>
              <a:t>头，解剖检查卵巢发育级别和交尾情况。</a:t>
            </a:r>
            <a:endParaRPr lang="en-US" altLang="zh-CN" dirty="0"/>
          </a:p>
          <a:p>
            <a:pPr eaLnBrk="1" hangingPunct="1"/>
            <a:r>
              <a:rPr lang="zh-CN" altLang="zh-CN" dirty="0"/>
              <a:t>如果卵巢发育级别较低，说明此批种群有迁飞外地的可能，需继续监测；如级别较高，成虫将宿留在当地繁殖后代，应由此作出当代幼虫发生为害的预报。</a:t>
            </a:r>
            <a:endParaRPr lang="zh-CN" altLang="zh-CN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 lang="zh-CN" altLang="en-US" b="1" dirty="0">
                <a:solidFill>
                  <a:srgbClr val="C00000"/>
                </a:solidFill>
              </a:rPr>
              <a:t>草地贪夜蛾雌蛾解剖</a:t>
            </a:r>
            <a:endParaRPr lang="zh-CN" altLang="en-US" dirty="0"/>
          </a:p>
        </p:txBody>
      </p:sp>
      <p:sp>
        <p:nvSpPr>
          <p:cNvPr id="35843" name="内容占位符 2"/>
          <p:cNvSpPr>
            <a:spLocks noGrp="1"/>
          </p:cNvSpPr>
          <p:nvPr>
            <p:ph idx="1"/>
          </p:nvPr>
        </p:nvSpPr>
        <p:spPr>
          <a:xfrm>
            <a:off x="339725" y="2123440"/>
            <a:ext cx="8762365" cy="4031615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r>
              <a:rPr lang="zh-CN" altLang="en-US" dirty="0"/>
              <a:t>鳞翅目害虫基本规律是：</a:t>
            </a:r>
            <a:endParaRPr lang="zh-CN" altLang="en-US" dirty="0"/>
          </a:p>
          <a:p>
            <a:r>
              <a:rPr lang="zh-CN" altLang="en-US" dirty="0"/>
              <a:t>起飞时卵巢一级没有交配，</a:t>
            </a:r>
            <a:endParaRPr lang="zh-CN" altLang="en-US" dirty="0"/>
          </a:p>
          <a:p>
            <a:r>
              <a:rPr lang="zh-CN" altLang="en-US" dirty="0"/>
              <a:t>迁飞中途降落取食花蜜并完成交配后再起飞。</a:t>
            </a:r>
            <a:endParaRPr lang="zh-CN" altLang="en-US" dirty="0"/>
          </a:p>
          <a:p>
            <a:r>
              <a:rPr lang="zh-CN" altLang="en-US" dirty="0"/>
              <a:t>到卵巢发育成熟时降落就产卵。</a:t>
            </a:r>
            <a:endParaRPr lang="zh-CN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0"/>
            <a:ext cx="8572500" cy="4437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8500"/>
            <a:ext cx="4248150" cy="1728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833" y="4521200"/>
            <a:ext cx="3960812" cy="1716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893" y="4508183"/>
            <a:ext cx="1544637" cy="1655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标题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草地贪夜蛾成虫性诱监测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388" y="1052513"/>
            <a:ext cx="8208963" cy="1008063"/>
          </a:xfrm>
          <a:ln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在玉米等主要寄主作物生长期开展监测。设置倒置漏斗式干式诱捕器或桶形诱捕器，诱芯置于诱捕器内，诱芯每隔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</a:t>
            </a:r>
            <a:r>
              <a:rPr kumimoji="0" lang="zh-CN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天更换一次。</a:t>
            </a:r>
            <a:endParaRPr kumimoji="0" lang="zh-CN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875" y="4543425"/>
            <a:ext cx="2016125" cy="203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4543425"/>
            <a:ext cx="2244725" cy="20780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7894" name="Group 4"/>
          <p:cNvGrpSpPr/>
          <p:nvPr/>
        </p:nvGrpSpPr>
        <p:grpSpPr>
          <a:xfrm>
            <a:off x="900113" y="2205038"/>
            <a:ext cx="2663825" cy="2160587"/>
            <a:chOff x="2790" y="5040"/>
            <a:chExt cx="6132" cy="5820"/>
          </a:xfrm>
        </p:grpSpPr>
        <p:pic>
          <p:nvPicPr>
            <p:cNvPr id="3790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0" y="5040"/>
              <a:ext cx="5979" cy="51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907" name="Text Box 6"/>
            <p:cNvSpPr txBox="1"/>
            <p:nvPr/>
          </p:nvSpPr>
          <p:spPr>
            <a:xfrm>
              <a:off x="2982" y="10236"/>
              <a:ext cx="5940" cy="624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/>
            <a:p>
              <a:pPr algn="ctr"/>
              <a:r>
                <a:rPr lang="zh-CN" altLang="en-US" sz="1000" dirty="0">
                  <a:latin typeface="Calibri" panose="020F0502020204030204" pitchFamily="34" charset="0"/>
                </a:rPr>
                <a:t>苗期玉米等低矮作物田诱捕器放置方式</a:t>
              </a:r>
              <a:endParaRPr lang="en-US" altLang="zh-CN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7895" name="Group 7"/>
          <p:cNvGrpSpPr/>
          <p:nvPr/>
        </p:nvGrpSpPr>
        <p:grpSpPr>
          <a:xfrm>
            <a:off x="3924300" y="2276475"/>
            <a:ext cx="4486275" cy="2160588"/>
            <a:chOff x="2886" y="2253"/>
            <a:chExt cx="7064" cy="3267"/>
          </a:xfrm>
        </p:grpSpPr>
        <p:grpSp>
          <p:nvGrpSpPr>
            <p:cNvPr id="37898" name="Group 8"/>
            <p:cNvGrpSpPr/>
            <p:nvPr/>
          </p:nvGrpSpPr>
          <p:grpSpPr>
            <a:xfrm>
              <a:off x="2886" y="2253"/>
              <a:ext cx="6368" cy="3267"/>
              <a:chOff x="2886" y="1164"/>
              <a:chExt cx="6368" cy="3267"/>
            </a:xfrm>
          </p:grpSpPr>
          <p:grpSp>
            <p:nvGrpSpPr>
              <p:cNvPr id="37901" name="Group 9"/>
              <p:cNvGrpSpPr/>
              <p:nvPr/>
            </p:nvGrpSpPr>
            <p:grpSpPr>
              <a:xfrm>
                <a:off x="2886" y="1164"/>
                <a:ext cx="6368" cy="3267"/>
                <a:chOff x="1767" y="12219"/>
                <a:chExt cx="6368" cy="3267"/>
              </a:xfrm>
            </p:grpSpPr>
            <p:pic>
              <p:nvPicPr>
                <p:cNvPr id="37904" name="Picture 1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67" y="12219"/>
                  <a:ext cx="6219" cy="250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</p:pic>
            <p:sp>
              <p:nvSpPr>
                <p:cNvPr id="37905" name="Text Box 11"/>
                <p:cNvSpPr txBox="1"/>
                <p:nvPr/>
              </p:nvSpPr>
              <p:spPr>
                <a:xfrm>
                  <a:off x="1880" y="14826"/>
                  <a:ext cx="6255" cy="6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p>
                  <a:pPr algn="ctr"/>
                  <a:r>
                    <a:rPr lang="zh-CN" altLang="en-US" sz="1000" dirty="0">
                      <a:latin typeface="Calibri" panose="020F0502020204030204" pitchFamily="34" charset="0"/>
                    </a:rPr>
                    <a:t>成株玉米等高秆作物田诱捕器放置方式</a:t>
                  </a:r>
                  <a:endParaRPr lang="en-US" altLang="zh-CN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37902" name="文本框 2"/>
              <p:cNvSpPr txBox="1"/>
              <p:nvPr/>
            </p:nvSpPr>
            <p:spPr>
              <a:xfrm>
                <a:off x="6287" y="3204"/>
                <a:ext cx="635" cy="4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pPr algn="just">
                  <a:lnSpc>
                    <a:spcPct val="96000"/>
                  </a:lnSpc>
                </a:pPr>
                <a:r>
                  <a:rPr lang="en-US" altLang="zh-CN" sz="1000" dirty="0">
                    <a:latin typeface="宋体" panose="02010600030101010101" pitchFamily="2" charset="-122"/>
                  </a:rPr>
                  <a:t>≥</a:t>
                </a:r>
                <a:endParaRPr lang="zh-CN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903" name="文本框 2"/>
              <p:cNvSpPr txBox="1"/>
              <p:nvPr/>
            </p:nvSpPr>
            <p:spPr>
              <a:xfrm>
                <a:off x="4247" y="3204"/>
                <a:ext cx="635" cy="4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pPr algn="just">
                  <a:lnSpc>
                    <a:spcPct val="96000"/>
                  </a:lnSpc>
                </a:pPr>
                <a:r>
                  <a:rPr lang="en-US" altLang="zh-CN" sz="1000" dirty="0">
                    <a:latin typeface="宋体" panose="02010600030101010101" pitchFamily="2" charset="-122"/>
                  </a:rPr>
                  <a:t>≥</a:t>
                </a:r>
                <a:endParaRPr lang="zh-CN" altLang="zh-CN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7899" name="文本框 2"/>
            <p:cNvSpPr txBox="1"/>
            <p:nvPr/>
          </p:nvSpPr>
          <p:spPr>
            <a:xfrm>
              <a:off x="9186" y="4203"/>
              <a:ext cx="764" cy="38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just">
                <a:lnSpc>
                  <a:spcPct val="96000"/>
                </a:lnSpc>
              </a:pPr>
              <a:r>
                <a:rPr lang="en-US" altLang="zh-CN" sz="1000" dirty="0">
                  <a:latin typeface="Calibri" panose="020F0502020204030204" pitchFamily="34" charset="0"/>
                </a:rPr>
                <a:t>1m</a:t>
              </a:r>
              <a:endParaRPr lang="zh-CN" altLang="zh-CN" dirty="0">
                <a:latin typeface="Arial" panose="020B0604020202020204" pitchFamily="34" charset="0"/>
              </a:endParaRPr>
            </a:p>
          </p:txBody>
        </p:sp>
        <p:cxnSp>
          <p:nvCxnSpPr>
            <p:cNvPr id="37900" name="AutoShape 15"/>
            <p:cNvCxnSpPr/>
            <p:nvPr/>
          </p:nvCxnSpPr>
          <p:spPr>
            <a:xfrm>
              <a:off x="9111" y="4263"/>
              <a:ext cx="0" cy="282"/>
            </a:xfrm>
            <a:prstGeom prst="straightConnector1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sm"/>
              <a:tailEnd type="triangle" w="sm" len="sm"/>
            </a:ln>
          </p:spPr>
        </p:cxnSp>
      </p:grpSp>
      <p:pic>
        <p:nvPicPr>
          <p:cNvPr id="37896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4471988"/>
            <a:ext cx="1844675" cy="206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025" y="4583113"/>
            <a:ext cx="1849438" cy="1957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草地贪夜蛾卵调查</a:t>
            </a:r>
            <a:endParaRPr lang="zh-CN" altLang="en-US" dirty="0"/>
          </a:p>
        </p:txBody>
      </p:sp>
      <p:pic>
        <p:nvPicPr>
          <p:cNvPr id="40963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313" y="3644900"/>
            <a:ext cx="2763837" cy="272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3644900"/>
            <a:ext cx="2309813" cy="272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63" y="3606800"/>
            <a:ext cx="2182812" cy="2673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6" name="内容占位符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68438"/>
          </a:xfrm>
          <a:ln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r>
              <a:rPr lang="zh-CN" altLang="zh-CN" b="1" dirty="0">
                <a:solidFill>
                  <a:srgbClr val="C00000"/>
                </a:solidFill>
              </a:rPr>
              <a:t>草地贪夜蛾和斜纹夜蛾</a:t>
            </a:r>
            <a:r>
              <a:rPr lang="zh-CN" altLang="en-US" dirty="0"/>
              <a:t>卵块和</a:t>
            </a:r>
            <a:r>
              <a:rPr lang="en-US" altLang="zh-CN" dirty="0"/>
              <a:t>1</a:t>
            </a:r>
            <a:r>
              <a:rPr lang="zh-CN" altLang="en-US" dirty="0"/>
              <a:t>龄幼虫肉眼都分不开，二龄就可以明显区分开</a:t>
            </a:r>
            <a:endParaRPr lang="zh-CN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草地贪夜蛾卵调查</a:t>
            </a:r>
            <a:endParaRPr lang="zh-CN" altLang="en-US" dirty="0"/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457200" y="1341438"/>
            <a:ext cx="3970338" cy="4967287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 eaLnBrk="1" hangingPunct="1">
              <a:lnSpc>
                <a:spcPts val="3000"/>
              </a:lnSpc>
            </a:pPr>
            <a:r>
              <a:rPr lang="zh-CN" altLang="en-US" sz="2400" b="1" dirty="0"/>
              <a:t>时间</a:t>
            </a:r>
            <a:r>
              <a:rPr lang="zh-CN" altLang="en-US" sz="2400" dirty="0"/>
              <a:t>：</a:t>
            </a:r>
            <a:r>
              <a:rPr lang="zh-CN" altLang="zh-CN" sz="2400" dirty="0"/>
              <a:t>当灯具或性诱</a:t>
            </a:r>
            <a:r>
              <a:rPr lang="zh-CN" altLang="en-US" sz="2400" dirty="0"/>
              <a:t>成虫达</a:t>
            </a:r>
            <a:r>
              <a:rPr lang="zh-CN" altLang="zh-CN" sz="2400" dirty="0"/>
              <a:t>始盛期</a:t>
            </a:r>
            <a:r>
              <a:rPr lang="zh-CN" altLang="en-US" sz="2400" dirty="0"/>
              <a:t>、</a:t>
            </a:r>
            <a:r>
              <a:rPr lang="zh-CN" altLang="zh-CN" sz="2400" dirty="0"/>
              <a:t>雌蛾卵巢发育级别较高时，开始田间查卵，成虫盛末期结束，</a:t>
            </a:r>
            <a:r>
              <a:rPr lang="en-US" altLang="zh-CN" sz="2400" dirty="0"/>
              <a:t>5</a:t>
            </a:r>
            <a:r>
              <a:rPr lang="zh-CN" altLang="zh-CN" sz="2400" dirty="0"/>
              <a:t>天调查</a:t>
            </a:r>
            <a:r>
              <a:rPr lang="en-US" altLang="zh-CN" sz="2400" dirty="0"/>
              <a:t>1</a:t>
            </a:r>
            <a:r>
              <a:rPr lang="zh-CN" altLang="zh-CN" sz="2400" dirty="0"/>
              <a:t>次</a:t>
            </a:r>
            <a:endParaRPr lang="en-US" altLang="zh-CN" sz="2400" dirty="0"/>
          </a:p>
          <a:p>
            <a:pPr eaLnBrk="1" hangingPunct="1">
              <a:lnSpc>
                <a:spcPts val="3000"/>
              </a:lnSpc>
            </a:pPr>
            <a:r>
              <a:rPr lang="zh-CN" altLang="en-US" sz="2400" b="1" dirty="0"/>
              <a:t>取样方法</a:t>
            </a:r>
            <a:r>
              <a:rPr lang="zh-CN" altLang="en-US" sz="2400" dirty="0"/>
              <a:t>：</a:t>
            </a:r>
            <a:r>
              <a:rPr lang="zh-CN" altLang="zh-CN" sz="2400" dirty="0"/>
              <a:t>调查苗期至灌浆期的玉米，采用</a:t>
            </a:r>
            <a:r>
              <a:rPr lang="en-US" altLang="zh-CN" sz="2400" dirty="0"/>
              <a:t>5</a:t>
            </a:r>
            <a:r>
              <a:rPr lang="zh-CN" altLang="zh-CN" sz="2400" dirty="0"/>
              <a:t>点取样</a:t>
            </a:r>
            <a:r>
              <a:rPr lang="zh-CN" altLang="en-US" sz="2400" dirty="0"/>
              <a:t>（见</a:t>
            </a:r>
            <a:r>
              <a:rPr lang="zh-CN" altLang="zh-CN" sz="2400" dirty="0"/>
              <a:t>图</a:t>
            </a:r>
            <a:r>
              <a:rPr lang="en-US" altLang="zh-CN" sz="2400" dirty="0"/>
              <a:t>1</a:t>
            </a:r>
            <a:r>
              <a:rPr lang="zh-CN" altLang="en-US" sz="2400" dirty="0"/>
              <a:t>）</a:t>
            </a:r>
            <a:r>
              <a:rPr lang="zh-CN" altLang="zh-CN" sz="2400" dirty="0"/>
              <a:t>，每点查</a:t>
            </a:r>
            <a:r>
              <a:rPr lang="en-US" altLang="zh-CN" sz="2400" dirty="0"/>
              <a:t>10</a:t>
            </a:r>
            <a:r>
              <a:rPr lang="zh-CN" altLang="zh-CN" sz="2400" dirty="0"/>
              <a:t>株，每点间隔距离视田块大小而定</a:t>
            </a:r>
            <a:r>
              <a:rPr lang="zh-CN" altLang="en-US" sz="2400" dirty="0"/>
              <a:t>，</a:t>
            </a:r>
            <a:r>
              <a:rPr lang="zh-CN" altLang="zh-CN" sz="2400" dirty="0"/>
              <a:t>取样点距地边</a:t>
            </a:r>
            <a:r>
              <a:rPr lang="en-US" altLang="zh-CN" sz="2400" dirty="0"/>
              <a:t>1m</a:t>
            </a:r>
            <a:r>
              <a:rPr lang="zh-CN" altLang="zh-CN" sz="2400" dirty="0"/>
              <a:t>以上，以避免边际效应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4198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918" y="2025015"/>
            <a:ext cx="4214812" cy="280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9" name="矩形 7"/>
          <p:cNvSpPr/>
          <p:nvPr/>
        </p:nvSpPr>
        <p:spPr>
          <a:xfrm>
            <a:off x="4500563" y="5157788"/>
            <a:ext cx="4560887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b="1" dirty="0">
                <a:latin typeface="Arial" panose="020B0604020202020204" pitchFamily="34" charset="0"/>
              </a:rPr>
              <a:t>图</a:t>
            </a:r>
            <a:r>
              <a:rPr lang="en-US" altLang="zh-CN" b="1" dirty="0">
                <a:latin typeface="Arial" panose="020B0604020202020204" pitchFamily="34" charset="0"/>
              </a:rPr>
              <a:t>1 </a:t>
            </a:r>
            <a:r>
              <a:rPr lang="zh-CN" altLang="zh-CN" b="1" dirty="0">
                <a:latin typeface="Arial" panose="020B0604020202020204" pitchFamily="34" charset="0"/>
              </a:rPr>
              <a:t>草地贪夜蛾卵、幼虫和蛹田间取样方法</a:t>
            </a: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草地贪夜蛾卵调查</a:t>
            </a:r>
            <a:endParaRPr lang="zh-CN" altLang="en-US" dirty="0"/>
          </a:p>
        </p:txBody>
      </p:sp>
      <p:sp>
        <p:nvSpPr>
          <p:cNvPr id="43011" name="内容占位符 2"/>
          <p:cNvSpPr>
            <a:spLocks noGrp="1"/>
          </p:cNvSpPr>
          <p:nvPr>
            <p:ph idx="1"/>
          </p:nvPr>
        </p:nvSpPr>
        <p:spPr>
          <a:xfrm>
            <a:off x="457200" y="1341438"/>
            <a:ext cx="3970338" cy="4967287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 eaLnBrk="1" hangingPunct="1">
              <a:lnSpc>
                <a:spcPts val="3000"/>
              </a:lnSpc>
            </a:pPr>
            <a:r>
              <a:rPr lang="zh-CN" altLang="en-US" sz="2400" b="1" dirty="0"/>
              <a:t>时间</a:t>
            </a:r>
            <a:r>
              <a:rPr lang="zh-CN" altLang="en-US" sz="2400" dirty="0"/>
              <a:t>：</a:t>
            </a:r>
            <a:r>
              <a:rPr lang="zh-CN" altLang="zh-CN" sz="2400" dirty="0"/>
              <a:t>当灯具或性诱</a:t>
            </a:r>
            <a:r>
              <a:rPr lang="zh-CN" altLang="en-US" sz="2400" dirty="0"/>
              <a:t>成虫达</a:t>
            </a:r>
            <a:r>
              <a:rPr lang="zh-CN" altLang="zh-CN" sz="2400" dirty="0"/>
              <a:t>始盛期</a:t>
            </a:r>
            <a:r>
              <a:rPr lang="zh-CN" altLang="en-US" sz="2400" dirty="0"/>
              <a:t>、</a:t>
            </a:r>
            <a:r>
              <a:rPr lang="zh-CN" altLang="zh-CN" sz="2400" dirty="0"/>
              <a:t>雌蛾卵巢发育级别较高时，开始田间查卵，成虫盛末期结束，</a:t>
            </a:r>
            <a:r>
              <a:rPr lang="en-US" altLang="zh-CN" sz="2400" dirty="0"/>
              <a:t>5</a:t>
            </a:r>
            <a:r>
              <a:rPr lang="zh-CN" altLang="zh-CN" sz="2400" dirty="0"/>
              <a:t>天调查</a:t>
            </a:r>
            <a:r>
              <a:rPr lang="en-US" altLang="zh-CN" sz="2400" dirty="0"/>
              <a:t>1</a:t>
            </a:r>
            <a:r>
              <a:rPr lang="zh-CN" altLang="zh-CN" sz="2400" dirty="0"/>
              <a:t>次</a:t>
            </a:r>
            <a:endParaRPr lang="en-US" altLang="zh-CN" sz="2400" dirty="0"/>
          </a:p>
          <a:p>
            <a:pPr eaLnBrk="1" hangingPunct="1">
              <a:lnSpc>
                <a:spcPts val="3000"/>
              </a:lnSpc>
            </a:pPr>
            <a:r>
              <a:rPr lang="zh-CN" altLang="en-US" sz="2400" b="1" dirty="0"/>
              <a:t>取样方法</a:t>
            </a:r>
            <a:r>
              <a:rPr lang="zh-CN" altLang="en-US" sz="2400" dirty="0"/>
              <a:t>：</a:t>
            </a:r>
            <a:r>
              <a:rPr lang="zh-CN" altLang="zh-CN" sz="2400" dirty="0"/>
              <a:t>调查苗期至灌浆期的玉米，采用</a:t>
            </a:r>
            <a:r>
              <a:rPr lang="en-US" altLang="zh-CN" sz="2400" dirty="0"/>
              <a:t>5</a:t>
            </a:r>
            <a:r>
              <a:rPr lang="zh-CN" altLang="zh-CN" sz="2400" dirty="0"/>
              <a:t>点取样</a:t>
            </a:r>
            <a:r>
              <a:rPr lang="zh-CN" altLang="en-US" sz="2400" dirty="0"/>
              <a:t>（见</a:t>
            </a:r>
            <a:r>
              <a:rPr lang="zh-CN" altLang="zh-CN" sz="2400" dirty="0"/>
              <a:t>图</a:t>
            </a:r>
            <a:r>
              <a:rPr lang="en-US" altLang="zh-CN" sz="2400" dirty="0"/>
              <a:t>1</a:t>
            </a:r>
            <a:r>
              <a:rPr lang="zh-CN" altLang="en-US" sz="2400" dirty="0"/>
              <a:t>）</a:t>
            </a:r>
            <a:r>
              <a:rPr lang="zh-CN" altLang="zh-CN" sz="2400" dirty="0"/>
              <a:t>，每点查</a:t>
            </a:r>
            <a:r>
              <a:rPr lang="en-US" altLang="zh-CN" sz="2400" dirty="0"/>
              <a:t>10</a:t>
            </a:r>
            <a:r>
              <a:rPr lang="zh-CN" altLang="zh-CN" sz="2400" dirty="0"/>
              <a:t>株，每点间隔距离视田块大小而定</a:t>
            </a:r>
            <a:r>
              <a:rPr lang="zh-CN" altLang="en-US" sz="2400" dirty="0"/>
              <a:t>，</a:t>
            </a:r>
            <a:r>
              <a:rPr lang="zh-CN" altLang="zh-CN" sz="2400" dirty="0"/>
              <a:t>取样点距地边</a:t>
            </a:r>
            <a:r>
              <a:rPr lang="en-US" altLang="zh-CN" sz="2400" dirty="0"/>
              <a:t>1m</a:t>
            </a:r>
            <a:r>
              <a:rPr lang="zh-CN" altLang="zh-CN" sz="2400" dirty="0"/>
              <a:t>以上，以避免边际效应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4301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188" y="2060575"/>
            <a:ext cx="4214812" cy="280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矩形 7"/>
          <p:cNvSpPr/>
          <p:nvPr/>
        </p:nvSpPr>
        <p:spPr>
          <a:xfrm>
            <a:off x="4500563" y="5157788"/>
            <a:ext cx="4560887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b="1" dirty="0">
                <a:latin typeface="Arial" panose="020B0604020202020204" pitchFamily="34" charset="0"/>
              </a:rPr>
              <a:t>图</a:t>
            </a:r>
            <a:r>
              <a:rPr lang="en-US" altLang="zh-CN" b="1" dirty="0">
                <a:latin typeface="Arial" panose="020B0604020202020204" pitchFamily="34" charset="0"/>
              </a:rPr>
              <a:t>1 </a:t>
            </a:r>
            <a:r>
              <a:rPr lang="zh-CN" altLang="zh-CN" b="1" dirty="0">
                <a:latin typeface="Arial" panose="020B0604020202020204" pitchFamily="34" charset="0"/>
              </a:rPr>
              <a:t>草地贪夜蛾卵、幼虫和蛹田间取样方法</a:t>
            </a: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草地贪夜蛾幼虫调查</a:t>
            </a:r>
            <a:endParaRPr lang="zh-CN" altLang="en-US" dirty="0"/>
          </a:p>
        </p:txBody>
      </p:sp>
      <p:sp>
        <p:nvSpPr>
          <p:cNvPr id="44035" name="内容占位符 2"/>
          <p:cNvSpPr>
            <a:spLocks noGrp="1"/>
          </p:cNvSpPr>
          <p:nvPr>
            <p:ph idx="1"/>
          </p:nvPr>
        </p:nvSpPr>
        <p:spPr>
          <a:xfrm>
            <a:off x="179388" y="1341438"/>
            <a:ext cx="4321175" cy="5183187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 eaLnBrk="1" hangingPunct="1">
              <a:lnSpc>
                <a:spcPts val="3000"/>
              </a:lnSpc>
            </a:pPr>
            <a:r>
              <a:rPr lang="zh-CN" altLang="en-US" sz="2200" b="1" dirty="0"/>
              <a:t>时间</a:t>
            </a:r>
            <a:r>
              <a:rPr lang="zh-CN" altLang="en-US" sz="2200" dirty="0"/>
              <a:t>：</a:t>
            </a:r>
            <a:r>
              <a:rPr lang="zh-CN" altLang="zh-CN" sz="2200" dirty="0"/>
              <a:t>自卵始盛期开始调查，直至幼虫进入高龄期止，</a:t>
            </a:r>
            <a:r>
              <a:rPr lang="en-US" altLang="zh-CN" sz="2200" dirty="0"/>
              <a:t>5</a:t>
            </a:r>
            <a:r>
              <a:rPr lang="zh-CN" altLang="zh-CN" sz="2200" dirty="0"/>
              <a:t>天调查</a:t>
            </a:r>
            <a:r>
              <a:rPr lang="en-US" altLang="zh-CN" sz="2200" dirty="0"/>
              <a:t>1</a:t>
            </a:r>
            <a:r>
              <a:rPr lang="zh-CN" altLang="zh-CN" sz="2200" dirty="0"/>
              <a:t>次，</a:t>
            </a:r>
            <a:endParaRPr lang="en-US" altLang="zh-CN" sz="2200" dirty="0"/>
          </a:p>
          <a:p>
            <a:pPr eaLnBrk="1" hangingPunct="1">
              <a:lnSpc>
                <a:spcPts val="3000"/>
              </a:lnSpc>
            </a:pPr>
            <a:r>
              <a:rPr lang="zh-CN" altLang="en-US" sz="2200" b="1" dirty="0"/>
              <a:t>取样方法</a:t>
            </a:r>
            <a:r>
              <a:rPr lang="zh-CN" altLang="en-US" sz="2200" dirty="0"/>
              <a:t>：</a:t>
            </a:r>
            <a:r>
              <a:rPr lang="zh-CN" altLang="zh-CN" sz="2200" dirty="0"/>
              <a:t>田间受害株呈聚集分布，发现</a:t>
            </a:r>
            <a:r>
              <a:rPr lang="en-US" altLang="zh-CN" sz="2200" dirty="0"/>
              <a:t>1</a:t>
            </a:r>
            <a:r>
              <a:rPr lang="zh-CN" altLang="zh-CN" sz="2200" dirty="0"/>
              <a:t>株受害，其周围可见数量不等的受害株。调查苗期至灌浆期的玉米，</a:t>
            </a:r>
            <a:r>
              <a:rPr lang="zh-CN" altLang="en-US" sz="2200" dirty="0"/>
              <a:t>调查方法同卵调查</a:t>
            </a:r>
            <a:endParaRPr lang="en-US" altLang="zh-CN" sz="2200" dirty="0"/>
          </a:p>
          <a:p>
            <a:pPr eaLnBrk="1" hangingPunct="1">
              <a:lnSpc>
                <a:spcPts val="3000"/>
              </a:lnSpc>
            </a:pPr>
            <a:r>
              <a:rPr lang="zh-CN" altLang="en-US" sz="2200" b="1" dirty="0"/>
              <a:t>调查部位</a:t>
            </a:r>
            <a:r>
              <a:rPr lang="zh-CN" altLang="en-US" sz="2200" dirty="0"/>
              <a:t>：发现</a:t>
            </a:r>
            <a:r>
              <a:rPr lang="zh-CN" altLang="zh-CN" sz="2200" dirty="0"/>
              <a:t>为害状后，再调查叶片正反面、心叶、未抽出雄穗苞和果穗中幼虫数量和龄期，同时注意观察天敌发生情况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pic>
        <p:nvPicPr>
          <p:cNvPr id="4403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188" y="2060575"/>
            <a:ext cx="4214812" cy="280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7" name="矩形 7"/>
          <p:cNvSpPr/>
          <p:nvPr/>
        </p:nvSpPr>
        <p:spPr>
          <a:xfrm>
            <a:off x="4500563" y="5157788"/>
            <a:ext cx="4560887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b="1" dirty="0">
                <a:latin typeface="Arial" panose="020B0604020202020204" pitchFamily="34" charset="0"/>
              </a:rPr>
              <a:t>图</a:t>
            </a:r>
            <a:r>
              <a:rPr lang="en-US" altLang="zh-CN" b="1" dirty="0">
                <a:latin typeface="Arial" panose="020B0604020202020204" pitchFamily="34" charset="0"/>
              </a:rPr>
              <a:t>1 </a:t>
            </a:r>
            <a:r>
              <a:rPr lang="zh-CN" altLang="zh-CN" b="1" dirty="0">
                <a:latin typeface="Arial" panose="020B0604020202020204" pitchFamily="34" charset="0"/>
              </a:rPr>
              <a:t>草地贪夜蛾卵、幼虫和蛹田间取样方法</a:t>
            </a: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草地贪夜蛾幼虫调查</a:t>
            </a:r>
            <a:endParaRPr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755650" y="4941888"/>
          <a:ext cx="7561263" cy="1438275"/>
        </p:xfrm>
        <a:graphic>
          <a:graphicData uri="http://schemas.openxmlformats.org/drawingml/2006/table">
            <a:tbl>
              <a:tblPr/>
              <a:tblGrid>
                <a:gridCol w="1604963"/>
                <a:gridCol w="992187"/>
                <a:gridCol w="992188"/>
                <a:gridCol w="993775"/>
                <a:gridCol w="992187"/>
                <a:gridCol w="992188"/>
                <a:gridCol w="993775"/>
              </a:tblGrid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龄期</a:t>
                      </a:r>
                      <a:endParaRPr kumimoji="0" 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1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3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4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5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6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头宽（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kumimoji="0" 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0.35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0.45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0.75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1.3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2.0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2.6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体长（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kumimoji="0" 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1.7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3.5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6.4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10.0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17.2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  <a:cs typeface="Times New Roman" panose="02020603050405020304" pitchFamily="18" charset="0"/>
                        </a:rPr>
                        <a:t>34.2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093" name="Rectangle 1"/>
          <p:cNvSpPr/>
          <p:nvPr/>
        </p:nvSpPr>
        <p:spPr>
          <a:xfrm>
            <a:off x="2133600" y="4456748"/>
            <a:ext cx="4573588" cy="4000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草地贪夜蛾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龄幼虫平均头宽和体长</a:t>
            </a:r>
            <a:endParaRPr lang="zh-CN" altLang="en-US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45094" name="矩形 9"/>
          <p:cNvSpPr/>
          <p:nvPr/>
        </p:nvSpPr>
        <p:spPr>
          <a:xfrm>
            <a:off x="755650" y="1341438"/>
            <a:ext cx="7488238" cy="2738437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由为害状可判断幼虫龄期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zh-CN" sz="2400" b="1" dirty="0">
                <a:latin typeface="Arial" panose="020B0604020202020204" pitchFamily="34" charset="0"/>
              </a:rPr>
              <a:t>低龄幼虫</a:t>
            </a:r>
            <a:r>
              <a:rPr lang="zh-CN" altLang="zh-CN" sz="2400" dirty="0">
                <a:latin typeface="Arial" panose="020B0604020202020204" pitchFamily="34" charset="0"/>
              </a:rPr>
              <a:t>取食叶片的叶肉后剩下叶表皮而形成半透明薄膜状</a:t>
            </a:r>
            <a:r>
              <a:rPr lang="en-US" altLang="zh-CN" sz="2400" dirty="0">
                <a:latin typeface="Arial" panose="020B0604020202020204" pitchFamily="34" charset="0"/>
              </a:rPr>
              <a:t>“</a:t>
            </a:r>
            <a:r>
              <a:rPr lang="zh-CN" altLang="zh-CN" sz="2400" b="1" dirty="0">
                <a:latin typeface="Arial" panose="020B0604020202020204" pitchFamily="34" charset="0"/>
              </a:rPr>
              <a:t>窗孔</a:t>
            </a:r>
            <a:r>
              <a:rPr lang="en-US" altLang="zh-CN" sz="2400" dirty="0">
                <a:latin typeface="Arial" panose="020B0604020202020204" pitchFamily="34" charset="0"/>
              </a:rPr>
              <a:t>”</a:t>
            </a:r>
            <a:r>
              <a:rPr lang="zh-CN" altLang="zh-CN" sz="2400" dirty="0">
                <a:latin typeface="Arial" panose="020B0604020202020204" pitchFamily="34" charset="0"/>
              </a:rPr>
              <a:t>，或叶片被吃透后随着叶片的伸长呈大小不等的</a:t>
            </a:r>
            <a:r>
              <a:rPr lang="zh-CN" altLang="zh-CN" sz="2400" b="1" dirty="0">
                <a:latin typeface="Arial" panose="020B0604020202020204" pitchFamily="34" charset="0"/>
              </a:rPr>
              <a:t>孔洞</a:t>
            </a:r>
            <a:endParaRPr lang="en-US" altLang="zh-CN" sz="2400" dirty="0">
              <a:latin typeface="Arial" panose="020B0604020202020204" pitchFamily="34" charset="0"/>
            </a:endParaRPr>
          </a:p>
          <a:p>
            <a:r>
              <a:rPr lang="en-US" altLang="zh-CN" sz="2400" b="1" dirty="0">
                <a:latin typeface="Arial" panose="020B0604020202020204" pitchFamily="34" charset="0"/>
              </a:rPr>
              <a:t>3</a:t>
            </a:r>
            <a:r>
              <a:rPr lang="zh-CN" altLang="zh-CN" sz="2400" b="1" dirty="0">
                <a:latin typeface="Arial" panose="020B0604020202020204" pitchFamily="34" charset="0"/>
              </a:rPr>
              <a:t>龄以上幼虫</a:t>
            </a:r>
            <a:r>
              <a:rPr lang="zh-CN" altLang="zh-CN" sz="2400" dirty="0">
                <a:latin typeface="Arial" panose="020B0604020202020204" pitchFamily="34" charset="0"/>
              </a:rPr>
              <a:t>喜好钻蛀在幼嫩玉米的心叶、雄穗苞中取食为害，种群数量较大时，幼虫可通过雌穗一侧外苞叶蛀洞进入取食籽粒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 vert="horz" wrap="square" lIns="91440" tIns="45720" rIns="91440" bIns="45720" anchor="ctr"/>
          <a:p>
            <a:r>
              <a:rPr lang="zh-CN" altLang="en-US" b="1" dirty="0">
                <a:solidFill>
                  <a:srgbClr val="C00000"/>
                </a:solidFill>
              </a:rPr>
              <a:t>草地贪夜蛾的侵入和扩散</a:t>
            </a:r>
            <a:endParaRPr lang="zh-CN" altLang="en-US" dirty="0"/>
          </a:p>
        </p:txBody>
      </p:sp>
      <p:sp>
        <p:nvSpPr>
          <p:cNvPr id="5123" name="内容占位符 3"/>
          <p:cNvSpPr>
            <a:spLocks noGrp="1"/>
          </p:cNvSpPr>
          <p:nvPr>
            <p:ph sz="half" idx="1"/>
          </p:nvPr>
        </p:nvSpPr>
        <p:spPr>
          <a:xfrm>
            <a:off x="250825" y="5300663"/>
            <a:ext cx="8713788" cy="1441450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>
              <a:buClrTx/>
              <a:buSzTx/>
            </a:pPr>
            <a:r>
              <a:rPr lang="en-US" altLang="zh-CN" sz="1800" kern="1200" dirty="0">
                <a:latin typeface="+mn-lt"/>
                <a:ea typeface="+mn-ea"/>
                <a:cs typeface="+mn-cs"/>
              </a:rPr>
              <a:t>2016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年</a:t>
            </a:r>
            <a:r>
              <a:rPr lang="en-US" altLang="zh-CN" sz="1800" kern="1200" dirty="0">
                <a:latin typeface="+mn-lt"/>
                <a:ea typeface="+mn-ea"/>
                <a:cs typeface="+mn-cs"/>
              </a:rPr>
              <a:t>1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月在西非的尼日利亚等地发现</a:t>
            </a:r>
            <a:endParaRPr lang="en-US" altLang="zh-CN" sz="1800" kern="1200" dirty="0">
              <a:latin typeface="+mn-lt"/>
              <a:ea typeface="+mn-ea"/>
              <a:cs typeface="+mn-cs"/>
            </a:endParaRPr>
          </a:p>
          <a:p>
            <a:pPr>
              <a:buClrTx/>
              <a:buSzTx/>
            </a:pPr>
            <a:r>
              <a:rPr lang="en-US" altLang="zh-CN" sz="1800" kern="1200" dirty="0">
                <a:latin typeface="+mn-lt"/>
                <a:ea typeface="+mn-ea"/>
                <a:cs typeface="+mn-cs"/>
              </a:rPr>
              <a:t>2017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年在非洲多个国家暴发为害</a:t>
            </a:r>
            <a:endParaRPr lang="en-US" altLang="zh-CN" sz="1800" kern="1200" dirty="0">
              <a:latin typeface="+mn-lt"/>
              <a:ea typeface="+mn-ea"/>
              <a:cs typeface="+mn-cs"/>
            </a:endParaRPr>
          </a:p>
          <a:p>
            <a:pPr>
              <a:buClrTx/>
              <a:buSzTx/>
            </a:pPr>
            <a:r>
              <a:rPr lang="en-US" altLang="zh-CN" sz="1800" kern="1200" dirty="0">
                <a:latin typeface="+mn-lt"/>
                <a:ea typeface="+mn-ea"/>
                <a:cs typeface="+mn-cs"/>
              </a:rPr>
              <a:t>2018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年</a:t>
            </a:r>
            <a:r>
              <a:rPr lang="en-US" altLang="zh-CN" sz="1800" kern="1200" dirty="0">
                <a:latin typeface="+mn-lt"/>
                <a:ea typeface="+mn-ea"/>
                <a:cs typeface="+mn-cs"/>
              </a:rPr>
              <a:t>1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月蔓延到撒哈拉以南</a:t>
            </a:r>
            <a:r>
              <a:rPr lang="en-US" altLang="zh-CN" sz="1800" kern="1200" dirty="0">
                <a:latin typeface="+mn-lt"/>
                <a:ea typeface="+mn-ea"/>
                <a:cs typeface="+mn-cs"/>
              </a:rPr>
              <a:t>44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个国家</a:t>
            </a:r>
            <a:endParaRPr lang="en-US" altLang="zh-CN" sz="1800" kern="1200" dirty="0">
              <a:latin typeface="+mn-lt"/>
              <a:ea typeface="+mn-ea"/>
              <a:cs typeface="+mn-cs"/>
            </a:endParaRPr>
          </a:p>
          <a:p>
            <a:pPr>
              <a:buClrTx/>
              <a:buSzTx/>
            </a:pPr>
            <a:r>
              <a:rPr lang="zh-CN" altLang="en-US" sz="1800" kern="1200" dirty="0">
                <a:latin typeface="+mn-lt"/>
                <a:ea typeface="+mn-ea"/>
                <a:cs typeface="+mn-cs"/>
              </a:rPr>
              <a:t>截至</a:t>
            </a:r>
            <a:r>
              <a:rPr lang="en-US" altLang="zh-CN" sz="1800" kern="1200" dirty="0">
                <a:latin typeface="+mn-lt"/>
                <a:ea typeface="+mn-ea"/>
                <a:cs typeface="+mn-cs"/>
              </a:rPr>
              <a:t>2019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年</a:t>
            </a:r>
            <a:r>
              <a:rPr lang="en-US" altLang="zh-CN" sz="1800" kern="1200" dirty="0">
                <a:latin typeface="+mn-lt"/>
                <a:ea typeface="+mn-ea"/>
                <a:cs typeface="+mn-cs"/>
              </a:rPr>
              <a:t>1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月</a:t>
            </a:r>
            <a:r>
              <a:rPr lang="en-US" altLang="zh-CN" sz="1800" kern="1200" dirty="0">
                <a:latin typeface="+mn-lt"/>
                <a:ea typeface="+mn-ea"/>
                <a:cs typeface="+mn-cs"/>
              </a:rPr>
              <a:t>11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日，</a:t>
            </a:r>
            <a:r>
              <a:rPr lang="en-US" altLang="zh-CN" sz="1800" kern="1200" dirty="0">
                <a:latin typeface="+mn-lt"/>
                <a:ea typeface="+mn-ea"/>
                <a:cs typeface="+mn-cs"/>
              </a:rPr>
              <a:t>46</a:t>
            </a:r>
            <a:r>
              <a:rPr lang="zh-CN" altLang="en-US" sz="1800" kern="1200" dirty="0">
                <a:latin typeface="+mn-lt"/>
                <a:ea typeface="+mn-ea"/>
                <a:cs typeface="+mn-cs"/>
              </a:rPr>
              <a:t>个国家或地区发生（官方确认、已发现但官方尚未确认）</a:t>
            </a:r>
            <a:endParaRPr lang="zh-CN" altLang="en-US" sz="18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0188" y="1285875"/>
            <a:ext cx="5978525" cy="3786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标题 3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六、草地贪夜蛾防控技术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标题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114300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草地贪夜蛾防控技术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34315" y="1411605"/>
            <a:ext cx="43668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>
                <a:solidFill>
                  <a:srgbClr val="7030A0"/>
                </a:solidFill>
              </a:rPr>
              <a:t>防控目标：</a:t>
            </a:r>
            <a:endParaRPr lang="zh-CN" altLang="en-US" sz="3200"/>
          </a:p>
          <a:p>
            <a:pPr algn="ctr"/>
            <a:endParaRPr lang="zh-CN" altLang="en-US" sz="3200"/>
          </a:p>
        </p:txBody>
      </p:sp>
      <p:sp>
        <p:nvSpPr>
          <p:cNvPr id="100" name="文本框 99"/>
          <p:cNvSpPr txBox="1"/>
          <p:nvPr/>
        </p:nvSpPr>
        <p:spPr>
          <a:xfrm>
            <a:off x="574675" y="2632075"/>
            <a:ext cx="763397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600" b="1">
                <a:ea typeface="宋体" panose="02010600030101010101" pitchFamily="2" charset="-122"/>
              </a:rPr>
              <a:t>防控处置率达</a:t>
            </a:r>
            <a:r>
              <a:rPr lang="zh-CN" sz="3600" b="1">
                <a:ea typeface="宋体" panose="02010600030101010101" pitchFamily="2" charset="-122"/>
                <a:cs typeface="Times New Roman" panose="02020603050405020304" pitchFamily="18" charset="0"/>
              </a:rPr>
              <a:t>90%以上，</a:t>
            </a:r>
            <a:endParaRPr lang="zh-CN" sz="3600" b="1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sz="3600" b="1">
                <a:ea typeface="宋体" panose="02010600030101010101" pitchFamily="2" charset="-122"/>
                <a:cs typeface="Times New Roman" panose="02020603050405020304" pitchFamily="18" charset="0"/>
              </a:rPr>
              <a:t>绿色防控技术应用比例达30%以上，</a:t>
            </a:r>
            <a:endParaRPr lang="zh-CN" sz="3600" b="1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sz="3600" b="1">
                <a:ea typeface="宋体" panose="02010600030101010101" pitchFamily="2" charset="-122"/>
                <a:cs typeface="Times New Roman" panose="02020603050405020304" pitchFamily="18" charset="0"/>
              </a:rPr>
              <a:t>综合防治效果达85%以上，</a:t>
            </a:r>
            <a:endParaRPr lang="zh-CN" sz="3600" b="1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sz="3600" b="1">
                <a:ea typeface="宋体" panose="02010600030101010101" pitchFamily="2" charset="-122"/>
                <a:cs typeface="Times New Roman" panose="02020603050405020304" pitchFamily="18" charset="0"/>
              </a:rPr>
              <a:t>危害损失率控制在8%以内。</a:t>
            </a:r>
            <a:endParaRPr lang="zh-CN" altLang="en-US" sz="3600" b="1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标题 1"/>
          <p:cNvSpPr>
            <a:spLocks noGrp="1"/>
          </p:cNvSpPr>
          <p:nvPr>
            <p:ph type="title"/>
          </p:nvPr>
        </p:nvSpPr>
        <p:spPr>
          <a:xfrm>
            <a:off x="539750" y="116205"/>
            <a:ext cx="8229600" cy="88646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草地贪夜蛾防控技术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14630" y="1002665"/>
            <a:ext cx="4366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>
                <a:solidFill>
                  <a:srgbClr val="7030A0"/>
                </a:solidFill>
              </a:rPr>
              <a:t>防控策略：</a:t>
            </a:r>
            <a:endParaRPr lang="zh-CN" altLang="en-US" sz="3200"/>
          </a:p>
        </p:txBody>
      </p:sp>
      <p:sp>
        <p:nvSpPr>
          <p:cNvPr id="100" name="文本框 99"/>
          <p:cNvSpPr txBox="1"/>
          <p:nvPr/>
        </p:nvSpPr>
        <p:spPr>
          <a:xfrm>
            <a:off x="574675" y="1832610"/>
            <a:ext cx="8066405" cy="1568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200" b="1">
                <a:ea typeface="宋体" panose="02010600030101010101" pitchFamily="2" charset="-122"/>
              </a:rPr>
              <a:t>突出“综合防治、统防统治、群防群治”，加强虫情监测预警及时指导防治。</a:t>
            </a:r>
            <a:endParaRPr lang="zh-CN" sz="3200" b="1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1805" y="3648075"/>
            <a:ext cx="8200390" cy="23069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indent="381000">
              <a:lnSpc>
                <a:spcPct val="150000"/>
              </a:lnSpc>
            </a:pPr>
            <a:r>
              <a:rPr lang="zh-CN" sz="3200" b="1">
                <a:ea typeface="宋体" panose="02010600030101010101" pitchFamily="2" charset="-122"/>
                <a:cs typeface="Times New Roman" panose="02020603050405020304" pitchFamily="18" charset="0"/>
              </a:rPr>
              <a:t>采取灯诱、性诱控制成虫，减少田间落卵量；生物农药和高效低风险化学农药应急防控，压低虫口基数的防控策略。</a:t>
            </a:r>
            <a:endParaRPr lang="zh-CN" altLang="en-US" sz="3200" b="1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标题 1"/>
          <p:cNvSpPr>
            <a:spLocks noGrp="1"/>
          </p:cNvSpPr>
          <p:nvPr>
            <p:ph type="title"/>
          </p:nvPr>
        </p:nvSpPr>
        <p:spPr>
          <a:xfrm>
            <a:off x="539750" y="116205"/>
            <a:ext cx="8229600" cy="88646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草地贪夜蛾防控技术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14630" y="1002665"/>
            <a:ext cx="7929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 b="1">
                <a:solidFill>
                  <a:srgbClr val="7030A0"/>
                </a:solidFill>
              </a:rPr>
              <a:t>防控措施</a:t>
            </a:r>
            <a:r>
              <a:rPr lang="en-US" altLang="zh-CN" sz="4000" b="1">
                <a:solidFill>
                  <a:srgbClr val="7030A0"/>
                </a:solidFill>
              </a:rPr>
              <a:t>--</a:t>
            </a:r>
            <a:r>
              <a:rPr lang="zh-CN" sz="4000" b="1">
                <a:sym typeface="+mn-ea"/>
              </a:rPr>
              <a:t>监测预警</a:t>
            </a:r>
            <a:endParaRPr lang="zh-CN" altLang="zh-CN" sz="4000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46710" y="1921510"/>
            <a:ext cx="8451215" cy="4523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200" b="1">
                <a:ea typeface="宋体" panose="02010600030101010101" pitchFamily="2" charset="-122"/>
              </a:rPr>
              <a:t>在适宜成虫发生场所或主要寄主作物田，设立重点监测点，安装灯诱、性诱等监测设备，及时监测成虫发生情况；</a:t>
            </a:r>
            <a:endParaRPr lang="zh-CN" sz="3200" b="1"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sz="3200" b="1">
                <a:ea typeface="宋体" panose="02010600030101010101" pitchFamily="2" charset="-122"/>
              </a:rPr>
              <a:t>主要寄主作物生长季节，针对卵、幼虫和蛹，及时开展系统调查和大田普查，准确发布虫情预警信息，确保早发现、早控制。</a:t>
            </a:r>
            <a:endParaRPr lang="zh-CN" sz="3200" b="1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标题 1"/>
          <p:cNvSpPr>
            <a:spLocks noGrp="1"/>
          </p:cNvSpPr>
          <p:nvPr>
            <p:ph type="title"/>
          </p:nvPr>
        </p:nvSpPr>
        <p:spPr>
          <a:xfrm>
            <a:off x="539750" y="116205"/>
            <a:ext cx="8229600" cy="88646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草地贪夜蛾防控技术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73685" y="1414780"/>
            <a:ext cx="7929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7030A0"/>
                </a:solidFill>
              </a:rPr>
              <a:t>防控措施</a:t>
            </a:r>
            <a:r>
              <a:rPr lang="en-US" altLang="zh-CN" sz="4000" b="1">
                <a:solidFill>
                  <a:srgbClr val="7030A0"/>
                </a:solidFill>
              </a:rPr>
              <a:t>--</a:t>
            </a:r>
            <a:r>
              <a:rPr lang="zh-CN" sz="4000" b="1">
                <a:sym typeface="+mn-ea"/>
              </a:rPr>
              <a:t>分类指导分区治理</a:t>
            </a:r>
            <a:endParaRPr lang="zh-CN" sz="40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29260" y="2543175"/>
            <a:ext cx="8451215" cy="28613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4000" b="1">
                <a:ea typeface="宋体" panose="02010600030101010101" pitchFamily="2" charset="-122"/>
              </a:rPr>
              <a:t>发生区域加强成虫诱杀、卵和幼虫防控，实施统防统治和群防群治；</a:t>
            </a:r>
            <a:endParaRPr lang="zh-CN" sz="4000" b="1"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sz="4000" b="1">
                <a:ea typeface="宋体" panose="02010600030101010101" pitchFamily="2" charset="-122"/>
                <a:sym typeface="+mn-ea"/>
              </a:rPr>
              <a:t>未发生区域加强成虫监测。</a:t>
            </a:r>
            <a:endParaRPr lang="zh-CN" sz="4000" b="1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标题 1"/>
          <p:cNvSpPr>
            <a:spLocks noGrp="1"/>
          </p:cNvSpPr>
          <p:nvPr>
            <p:ph type="title"/>
          </p:nvPr>
        </p:nvSpPr>
        <p:spPr>
          <a:xfrm>
            <a:off x="539750" y="116205"/>
            <a:ext cx="8229600" cy="88646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草地贪夜蛾防控技术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14630" y="1002665"/>
            <a:ext cx="7929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 b="1">
                <a:solidFill>
                  <a:srgbClr val="7030A0"/>
                </a:solidFill>
              </a:rPr>
              <a:t>防控措施</a:t>
            </a:r>
            <a:r>
              <a:rPr lang="en-US" altLang="zh-CN" sz="4000" b="1">
                <a:solidFill>
                  <a:srgbClr val="7030A0"/>
                </a:solidFill>
              </a:rPr>
              <a:t>--</a:t>
            </a:r>
            <a:r>
              <a:rPr lang="en-US" altLang="zh-CN" sz="4000" b="1">
                <a:solidFill>
                  <a:schemeClr val="tx1"/>
                </a:solidFill>
              </a:rPr>
              <a:t>主要技术措施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8135" y="1812925"/>
            <a:ext cx="8451215" cy="737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1、成虫诱杀技术</a:t>
            </a:r>
            <a:endParaRPr lang="zh-CN"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2895" y="2663825"/>
            <a:ext cx="8466455" cy="4078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/>
              <a:t>（1）诱捕器诱杀：成虫发生初期，集中连片使用太阳能自控多方式高效害虫诱捕器，在田间每15亩安装一套，诱杀草地贪夜蛾成虫，同时诱杀其它鳞翅目等害虫成虫。</a:t>
            </a:r>
            <a:endParaRPr lang="zh-CN" altLang="en-US" sz="2400" b="1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/>
              <a:t>（2）杀虫灯诱杀：成虫发生初期，集中连片使用太阳能杀虫灯，在田间每15亩安装一套，诱杀草地贪夜蛾成虫，同时诱杀其它鳞翅目等害虫成虫。</a:t>
            </a:r>
            <a:endParaRPr lang="zh-CN" altLang="en-US" sz="2400" b="1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/>
              <a:t>（3）性诱剂诱杀：采用配套草地贪夜蛾性诱剂诱芯的夜蛾诱捕器，以每亩1套的密度连片大面积使用；诱捕时间从成虫始见开始；诱捕器进虫口高于地面1.2-1.5米。</a:t>
            </a:r>
            <a:endParaRPr lang="zh-CN" altLang="en-US" sz="2400"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标题 1"/>
          <p:cNvSpPr>
            <a:spLocks noGrp="1"/>
          </p:cNvSpPr>
          <p:nvPr>
            <p:ph type="title"/>
          </p:nvPr>
        </p:nvSpPr>
        <p:spPr>
          <a:xfrm>
            <a:off x="539750" y="116205"/>
            <a:ext cx="8229600" cy="88646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草地贪夜蛾防控技术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14630" y="1002665"/>
            <a:ext cx="7929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 b="1">
                <a:solidFill>
                  <a:srgbClr val="7030A0"/>
                </a:solidFill>
              </a:rPr>
              <a:t>防控措施</a:t>
            </a:r>
            <a:r>
              <a:rPr lang="en-US" altLang="zh-CN" sz="4000" b="1">
                <a:solidFill>
                  <a:srgbClr val="7030A0"/>
                </a:solidFill>
              </a:rPr>
              <a:t>--</a:t>
            </a:r>
            <a:r>
              <a:rPr lang="en-US" altLang="zh-CN" sz="4000" b="1">
                <a:solidFill>
                  <a:schemeClr val="tx1"/>
                </a:solidFill>
              </a:rPr>
              <a:t>主要技术措施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8135" y="1818005"/>
            <a:ext cx="8451215" cy="737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2</a:t>
            </a:r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、幼虫防治技术</a:t>
            </a:r>
            <a:endParaRPr lang="zh-CN"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2895" y="2663825"/>
            <a:ext cx="8466455" cy="36347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/>
              <a:t>卵孵化盛期和低龄幼虫高峰期是药剂防治的关键时期，施药时间应选择在傍晚前（低龄幼虫夜间取食危害）。</a:t>
            </a:r>
            <a:endParaRPr lang="zh-CN" altLang="en-US" sz="3200" b="1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/>
              <a:t>选用生物农药防治应在卵孵化盛期施药，</a:t>
            </a:r>
            <a:endParaRPr lang="zh-CN" altLang="en-US" sz="3200" b="1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/>
              <a:t>选用高效低风险化学农药防治可在低龄幼虫高峰期施药。</a:t>
            </a:r>
            <a:endParaRPr lang="zh-CN" altLang="en-US" sz="3200"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标题 1"/>
          <p:cNvSpPr>
            <a:spLocks noGrp="1"/>
          </p:cNvSpPr>
          <p:nvPr>
            <p:ph type="title"/>
          </p:nvPr>
        </p:nvSpPr>
        <p:spPr>
          <a:xfrm>
            <a:off x="539750" y="116205"/>
            <a:ext cx="8229600" cy="88646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C00000"/>
                </a:solidFill>
              </a:rPr>
              <a:t>草地贪夜蛾防控技术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14630" y="1002665"/>
            <a:ext cx="7929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 b="1">
                <a:solidFill>
                  <a:srgbClr val="7030A0"/>
                </a:solidFill>
              </a:rPr>
              <a:t>防控措施</a:t>
            </a:r>
            <a:r>
              <a:rPr lang="en-US" altLang="zh-CN" sz="4000" b="1">
                <a:solidFill>
                  <a:srgbClr val="7030A0"/>
                </a:solidFill>
              </a:rPr>
              <a:t>--</a:t>
            </a:r>
            <a:r>
              <a:rPr lang="en-US" altLang="zh-CN" sz="4000" b="1">
                <a:solidFill>
                  <a:schemeClr val="tx1"/>
                </a:solidFill>
              </a:rPr>
              <a:t>主要技术措施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8135" y="1818005"/>
            <a:ext cx="8451215" cy="737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2</a:t>
            </a:r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、幼虫防治技术</a:t>
            </a:r>
            <a:endParaRPr lang="zh-CN"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2895" y="2663825"/>
            <a:ext cx="8466455" cy="37090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/>
              <a:t>（1）一般情况：可选用短稳杆菌、金龟子绿僵菌、核型多角体病毒、苏云金杆菌、多杀菌素、印楝素、乙基多杀菌素等生物农药。</a:t>
            </a:r>
            <a:endParaRPr lang="zh-CN" altLang="en-US" sz="2800" b="1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/>
              <a:t>（2）应急防控：可选用氯虫苯甲酰胺、溴氰菊酯、氯氟氰菊酯、甲氨基阿维菌素苯甲酸盐、甲维·苏云金悬浮剂、氟铃脲.茚虫威、甲维盐.高氯氟、溴氰虫酰胺等，注意轮换用药，以免产生抗性。</a:t>
            </a:r>
            <a:endParaRPr lang="zh-CN" altLang="en-US" sz="2800"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WordArt 9"/>
          <p:cNvSpPr>
            <a:spLocks noTextEdit="1"/>
          </p:cNvSpPr>
          <p:nvPr/>
        </p:nvSpPr>
        <p:spPr>
          <a:xfrm>
            <a:off x="1763713" y="1773238"/>
            <a:ext cx="4535487" cy="2520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l" eaLnBrk="0" hangingPunct="0"/>
            <a:r>
              <a:rPr lang="zh-CN" altLang="en-US" sz="360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请指正，谢谢</a:t>
            </a:r>
            <a:endParaRPr lang="zh-CN" altLang="en-US" sz="3600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 vert="horz" wrap="square" lIns="91440" tIns="45720" rIns="91440" bIns="45720" anchor="ctr"/>
          <a:p>
            <a:r>
              <a:rPr lang="en-US" altLang="zh-CN" b="1" dirty="0">
                <a:solidFill>
                  <a:srgbClr val="C00000"/>
                </a:solidFill>
              </a:rPr>
              <a:t>FAO</a:t>
            </a:r>
            <a:r>
              <a:rPr lang="zh-CN" altLang="en-US" b="1" dirty="0">
                <a:solidFill>
                  <a:srgbClr val="C00000"/>
                </a:solidFill>
              </a:rPr>
              <a:t>发出草地贪夜蛾预警</a:t>
            </a:r>
            <a:endParaRPr lang="zh-CN" altLang="en-US" dirty="0"/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088" y="908050"/>
            <a:ext cx="7213600" cy="5949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648970" y="1857375"/>
            <a:ext cx="7854315" cy="4000500"/>
          </a:xfrm>
        </p:spPr>
        <p:txBody>
          <a:bodyPr vert="horz" wrap="square" lIns="91440" tIns="45720" rIns="91440" bIns="45720" anchor="ctr"/>
          <a:p>
            <a:pPr algn="l"/>
            <a:r>
              <a:rPr lang="zh-CN" altLang="en-US" sz="2400" b="1" dirty="0"/>
              <a:t>       </a:t>
            </a:r>
            <a:r>
              <a:rPr lang="zh-CN" altLang="en-US" sz="3200" b="1" dirty="0"/>
              <a:t> </a:t>
            </a:r>
            <a:r>
              <a:rPr lang="en-US" altLang="zh-CN" sz="3200" dirty="0"/>
              <a:t>2018</a:t>
            </a:r>
            <a:r>
              <a:rPr lang="zh-CN" altLang="en-US" sz="3200" dirty="0"/>
              <a:t>年</a:t>
            </a:r>
            <a:r>
              <a:rPr lang="en-US" altLang="zh-CN" sz="3200" dirty="0"/>
              <a:t>7</a:t>
            </a:r>
            <a:r>
              <a:rPr lang="zh-CN" altLang="en-US" sz="3200" dirty="0"/>
              <a:t>月，首先在亚洲地区的也门与印度确认草地贪夜蛾的入侵，随后相继在斯里兰卡、孟加拉、泰国、缅甸、尼泊尔和我国的云南省（</a:t>
            </a:r>
            <a:r>
              <a:rPr lang="en-US" altLang="zh-CN" sz="3200" dirty="0"/>
              <a:t>2019</a:t>
            </a:r>
            <a:r>
              <a:rPr lang="zh-CN" altLang="en-US" sz="3200" dirty="0"/>
              <a:t>年</a:t>
            </a:r>
            <a:r>
              <a:rPr lang="en-US" altLang="zh-CN" sz="3200" dirty="0"/>
              <a:t>1</a:t>
            </a:r>
            <a:r>
              <a:rPr lang="zh-CN" altLang="en-US" sz="3200" dirty="0"/>
              <a:t>月首次发现）发现。</a:t>
            </a:r>
            <a:br>
              <a:rPr lang="zh-CN" altLang="en-US" sz="3200" dirty="0"/>
            </a:br>
            <a:r>
              <a:rPr lang="zh-CN" altLang="en-US" sz="3200" dirty="0"/>
              <a:t>    </a:t>
            </a:r>
            <a:r>
              <a:rPr lang="zh-CN" altLang="en-US" sz="3200" b="1" dirty="0"/>
              <a:t>截至目前</a:t>
            </a:r>
            <a:r>
              <a:rPr lang="zh-CN" altLang="en-US" sz="3200" dirty="0"/>
              <a:t>，中国、也门、印度、斯里兰卡、孟加拉、缅甸、泰国、老挝、越南等</a:t>
            </a:r>
            <a:r>
              <a:rPr lang="en-US" altLang="zh-CN" sz="3200" b="1" dirty="0"/>
              <a:t>9</a:t>
            </a:r>
            <a:r>
              <a:rPr lang="zh-CN" altLang="en-US" sz="3200" b="1" dirty="0"/>
              <a:t>个亚洲国家</a:t>
            </a:r>
            <a:r>
              <a:rPr lang="zh-CN" altLang="en-US" sz="3200" dirty="0"/>
              <a:t>有发生。</a:t>
            </a:r>
            <a:endParaRPr lang="zh-CN" altLang="en-US" sz="3200" dirty="0"/>
          </a:p>
        </p:txBody>
      </p:sp>
      <p:sp>
        <p:nvSpPr>
          <p:cNvPr id="3" name="标题 1"/>
          <p:cNvSpPr txBox="1"/>
          <p:nvPr/>
        </p:nvSpPr>
        <p:spPr bwMode="auto">
          <a:xfrm>
            <a:off x="468313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eaLnBrk="0" hangingPunct="0">
              <a:buClrTx/>
              <a:buSzTx/>
              <a:buFontTx/>
              <a:defRPr/>
            </a:pPr>
            <a:r>
              <a:rPr kumimoji="0" lang="zh-CN" altLang="en-US" sz="4400" b="1" kern="1200" cap="none" spc="0" normalizeH="0" baseline="0" noProof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草地贪夜蛾亚洲发生情况</a:t>
            </a:r>
            <a:endParaRPr kumimoji="0" lang="zh-CN" altLang="en-US" sz="4400" kern="1200" cap="none" spc="0" normalizeH="0" baseline="0" noProof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 vert="horz" wrap="square" lIns="91440" tIns="45720" rIns="91440" bIns="45720" anchor="ctr"/>
          <a:p>
            <a:r>
              <a:rPr lang="zh-CN" altLang="en-US" b="1" dirty="0">
                <a:solidFill>
                  <a:srgbClr val="C00000"/>
                </a:solidFill>
              </a:rPr>
              <a:t>中国草地贪夜蛾的侵入和扩散</a:t>
            </a:r>
            <a:endParaRPr lang="zh-CN" altLang="en-US" dirty="0"/>
          </a:p>
        </p:txBody>
      </p:sp>
      <p:sp>
        <p:nvSpPr>
          <p:cNvPr id="8195" name="内容占位符 3"/>
          <p:cNvSpPr>
            <a:spLocks noGrp="1"/>
          </p:cNvSpPr>
          <p:nvPr>
            <p:ph sz="half" idx="1"/>
          </p:nvPr>
        </p:nvSpPr>
        <p:spPr>
          <a:xfrm>
            <a:off x="142875" y="1071880"/>
            <a:ext cx="9001125" cy="4660900"/>
          </a:xfrm>
          <a:ln>
            <a:solidFill>
              <a:schemeClr val="tx2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p>
            <a:pPr>
              <a:buClrTx/>
              <a:buSzTx/>
            </a:pPr>
            <a:r>
              <a:rPr lang="en-US" altLang="zh-CN" sz="2400" kern="1200" dirty="0">
                <a:latin typeface="+mn-lt"/>
                <a:ea typeface="+mn-ea"/>
                <a:cs typeface="+mn-cs"/>
              </a:rPr>
              <a:t>2019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年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1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月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13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日现场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确认侵入我国云南省普洱市江城县</a:t>
            </a:r>
            <a:endParaRPr lang="en-US" altLang="zh-CN" sz="2400" kern="1200" dirty="0">
              <a:latin typeface="+mn-lt"/>
              <a:ea typeface="+mn-ea"/>
              <a:cs typeface="+mn-cs"/>
            </a:endParaRPr>
          </a:p>
          <a:p>
            <a:pPr>
              <a:buClrTx/>
              <a:buSzTx/>
            </a:pPr>
            <a:r>
              <a:rPr lang="en-US" altLang="zh-CN" sz="2400" kern="1200" dirty="0">
                <a:latin typeface="+mn-lt"/>
                <a:ea typeface="+mn-ea"/>
                <a:cs typeface="+mn-cs"/>
              </a:rPr>
              <a:t>2019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年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1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月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28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日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统计，</a:t>
            </a:r>
            <a:r>
              <a:rPr lang="zh-CN" altLang="zh-CN" sz="2400" b="1" kern="1200" dirty="0">
                <a:latin typeface="+mn-lt"/>
                <a:ea typeface="+mn-ea"/>
                <a:cs typeface="+mn-cs"/>
              </a:rPr>
              <a:t>云南省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3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个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市（州）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11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县（市）</a:t>
            </a:r>
            <a:r>
              <a:rPr lang="zh-CN" sz="2400" kern="1200" dirty="0">
                <a:latin typeface="+mn-lt"/>
                <a:ea typeface="+mn-ea"/>
                <a:cs typeface="+mn-cs"/>
              </a:rPr>
              <a:t>发生</a:t>
            </a:r>
            <a:endParaRPr lang="zh-CN" sz="2400" kern="1200" dirty="0">
              <a:latin typeface="+mn-lt"/>
              <a:ea typeface="+mn-ea"/>
              <a:cs typeface="+mn-cs"/>
            </a:endParaRPr>
          </a:p>
          <a:p>
            <a:pPr>
              <a:buClrTx/>
              <a:buSzTx/>
            </a:pPr>
            <a:r>
              <a:rPr lang="en-US" altLang="zh-CN" sz="2400" kern="1200" dirty="0">
                <a:latin typeface="+mn-lt"/>
                <a:ea typeface="+mn-ea"/>
                <a:cs typeface="+mn-cs"/>
              </a:rPr>
              <a:t>2019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年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2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月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26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日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，</a:t>
            </a:r>
            <a:r>
              <a:rPr lang="zh-CN" altLang="zh-CN" sz="2400" b="1" dirty="0">
                <a:sym typeface="+mn-ea"/>
              </a:rPr>
              <a:t>云南省</a:t>
            </a:r>
            <a:r>
              <a:rPr lang="en-US" altLang="zh-CN" sz="2400" dirty="0">
                <a:sym typeface="+mn-ea"/>
              </a:rPr>
              <a:t>6</a:t>
            </a:r>
            <a:r>
              <a:rPr lang="zh-CN" altLang="en-US" sz="2400" dirty="0">
                <a:sym typeface="+mn-ea"/>
              </a:rPr>
              <a:t>个</a:t>
            </a:r>
            <a:r>
              <a:rPr lang="zh-CN" altLang="zh-CN" sz="2400" dirty="0">
                <a:sym typeface="+mn-ea"/>
              </a:rPr>
              <a:t>市（州）</a:t>
            </a:r>
            <a:r>
              <a:rPr lang="en-US" altLang="zh-CN" sz="2400" dirty="0">
                <a:sym typeface="+mn-ea"/>
              </a:rPr>
              <a:t>18</a:t>
            </a:r>
            <a:r>
              <a:rPr lang="zh-CN" altLang="zh-CN" sz="2400" dirty="0">
                <a:sym typeface="+mn-ea"/>
              </a:rPr>
              <a:t>县（市）</a:t>
            </a:r>
            <a:r>
              <a:rPr lang="zh-CN" sz="2400" dirty="0">
                <a:sym typeface="+mn-ea"/>
              </a:rPr>
              <a:t>发生</a:t>
            </a:r>
            <a:endParaRPr lang="zh-CN" sz="2400" kern="1200" dirty="0">
              <a:latin typeface="+mn-lt"/>
              <a:ea typeface="+mn-ea"/>
              <a:cs typeface="+mn-cs"/>
            </a:endParaRPr>
          </a:p>
          <a:p>
            <a:pPr>
              <a:buClrTx/>
              <a:buSzTx/>
            </a:pPr>
            <a:r>
              <a:rPr lang="en-US" altLang="zh-CN" sz="2400" kern="1200" dirty="0">
                <a:latin typeface="+mn-lt"/>
                <a:ea typeface="+mn-ea"/>
                <a:cs typeface="+mn-cs"/>
              </a:rPr>
              <a:t>2019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年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3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月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12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日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，</a:t>
            </a:r>
            <a:r>
              <a:rPr lang="zh-CN" altLang="zh-CN" sz="2400" b="1" dirty="0">
                <a:sym typeface="+mn-ea"/>
              </a:rPr>
              <a:t>云南省</a:t>
            </a:r>
            <a:r>
              <a:rPr lang="en-US" altLang="zh-CN" sz="2400" b="1" dirty="0">
                <a:sym typeface="+mn-ea"/>
              </a:rPr>
              <a:t>7</a:t>
            </a:r>
            <a:r>
              <a:rPr lang="zh-CN" altLang="en-US" sz="2400" dirty="0">
                <a:sym typeface="+mn-ea"/>
              </a:rPr>
              <a:t>个</a:t>
            </a:r>
            <a:r>
              <a:rPr lang="zh-CN" altLang="zh-CN" sz="2400" dirty="0">
                <a:sym typeface="+mn-ea"/>
              </a:rPr>
              <a:t>市（州）</a:t>
            </a:r>
            <a:r>
              <a:rPr lang="en-US" altLang="zh-CN" sz="2400" dirty="0">
                <a:sym typeface="+mn-ea"/>
              </a:rPr>
              <a:t>18</a:t>
            </a:r>
            <a:r>
              <a:rPr lang="zh-CN" altLang="zh-CN" sz="2400" dirty="0">
                <a:sym typeface="+mn-ea"/>
              </a:rPr>
              <a:t>县（市）</a:t>
            </a:r>
            <a:r>
              <a:rPr lang="zh-CN" sz="2400" dirty="0">
                <a:sym typeface="+mn-ea"/>
              </a:rPr>
              <a:t>发生</a:t>
            </a:r>
            <a:endParaRPr lang="zh-CN" sz="2400" dirty="0">
              <a:sym typeface="+mn-ea"/>
            </a:endParaRPr>
          </a:p>
          <a:p>
            <a:pPr>
              <a:buClrTx/>
              <a:buSzTx/>
            </a:pPr>
            <a:r>
              <a:rPr lang="en-US" altLang="zh-CN" sz="2400" kern="1200" dirty="0">
                <a:latin typeface="+mn-lt"/>
                <a:ea typeface="+mn-ea"/>
                <a:cs typeface="+mn-cs"/>
              </a:rPr>
              <a:t>2019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年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4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月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16</a:t>
            </a:r>
            <a:r>
              <a:rPr lang="zh-CN" altLang="zh-CN" sz="2400" kern="1200" dirty="0">
                <a:latin typeface="+mn-lt"/>
                <a:ea typeface="+mn-ea"/>
                <a:cs typeface="+mn-cs"/>
              </a:rPr>
              <a:t>日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，已在云南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8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市州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48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个县、广西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8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市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18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县发生</a:t>
            </a:r>
            <a:endParaRPr lang="zh-CN" altLang="en-US" sz="2400" kern="1200" dirty="0">
              <a:latin typeface="+mn-lt"/>
              <a:ea typeface="+mn-ea"/>
              <a:cs typeface="+mn-cs"/>
            </a:endParaRPr>
          </a:p>
          <a:p>
            <a:pPr>
              <a:buClrTx/>
              <a:buSzTx/>
            </a:pPr>
            <a:r>
              <a:rPr lang="zh-CN" altLang="en-US" sz="2400" kern="1200" dirty="0">
                <a:latin typeface="+mn-lt"/>
                <a:ea typeface="+mn-ea"/>
                <a:cs typeface="+mn-cs"/>
              </a:rPr>
              <a:t>截至 4 月 26 日，全国有云南、广西、贵州、广东、湖南 5 省（区）发生，发生面积 13 万亩。</a:t>
            </a:r>
            <a:endParaRPr lang="zh-CN" altLang="en-US" sz="2400" kern="1200" dirty="0">
              <a:latin typeface="+mn-lt"/>
              <a:ea typeface="+mn-ea"/>
              <a:cs typeface="+mn-cs"/>
            </a:endParaRPr>
          </a:p>
          <a:p>
            <a:pPr>
              <a:buClrTx/>
              <a:buSzTx/>
            </a:pPr>
            <a:r>
              <a:rPr lang="en-US" altLang="zh-CN" sz="2400" kern="1200" dirty="0">
                <a:latin typeface="+mn-lt"/>
                <a:ea typeface="+mn-ea"/>
                <a:cs typeface="+mn-cs"/>
              </a:rPr>
              <a:t>2019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年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4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月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29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日，我省共有黔西南州、黔南州发生，涉及望谟县、兴仁县、安龙县、兴义市、义龙新区、罗甸县、荔波县</a:t>
            </a:r>
            <a:r>
              <a:rPr lang="en-US" altLang="zh-CN" sz="2400" kern="1200" dirty="0">
                <a:latin typeface="+mn-lt"/>
                <a:ea typeface="+mn-ea"/>
                <a:cs typeface="+mn-cs"/>
              </a:rPr>
              <a:t>7</a:t>
            </a:r>
            <a:r>
              <a:rPr lang="zh-CN" altLang="en-US" sz="2400" kern="1200" dirty="0">
                <a:latin typeface="+mn-lt"/>
                <a:ea typeface="+mn-ea"/>
                <a:cs typeface="+mn-cs"/>
              </a:rPr>
              <a:t>个县（市、区）发生，发生面积2000余亩，主要危害幼嫩玉米，一般虫量8-50头/百株，被害株率8%-30%。</a:t>
            </a:r>
            <a:endParaRPr lang="zh-CN" altLang="en-US" sz="2400" kern="12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标题 3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二、草地贪夜蛾形态特征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numdgm"/>
</p:tagLst>
</file>

<file path=ppt/tags/tag2.xml><?xml version="1.0" encoding="utf-8"?>
<p:tagLst xmlns:p="http://schemas.openxmlformats.org/presentationml/2006/main">
  <p:tag name="KSO_WM_SLIDE_MODEL_TYPE" val="numdgm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6395</Words>
  <Application>WPS 演示</Application>
  <PresentationFormat>全屏显示(4:3)</PresentationFormat>
  <Paragraphs>578</Paragraphs>
  <Slides>58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71" baseType="lpstr">
      <vt:lpstr>Arial</vt:lpstr>
      <vt:lpstr>宋体</vt:lpstr>
      <vt:lpstr>Wingdings</vt:lpstr>
      <vt:lpstr>Calibri</vt:lpstr>
      <vt:lpstr>黑体</vt:lpstr>
      <vt:lpstr>微软雅黑</vt:lpstr>
      <vt:lpstr>Arial Unicode MS</vt:lpstr>
      <vt:lpstr>Times New Roman</vt:lpstr>
      <vt:lpstr>Calibri</vt:lpstr>
      <vt:lpstr>Times New Roman</vt:lpstr>
      <vt:lpstr>仿宋_GB2312</vt:lpstr>
      <vt:lpstr>仿宋</vt:lpstr>
      <vt:lpstr>Office 主题</vt:lpstr>
      <vt:lpstr>草地贪夜蛾发生及防控</vt:lpstr>
      <vt:lpstr>报告内容</vt:lpstr>
      <vt:lpstr>一、草地贪夜蛾分布与扩散</vt:lpstr>
      <vt:lpstr>PowerPoint 演示文稿</vt:lpstr>
      <vt:lpstr>草地贪夜蛾的侵入和扩散</vt:lpstr>
      <vt:lpstr>FAO发出草地贪夜蛾预警</vt:lpstr>
      <vt:lpstr>        2018年7月，首先在亚洲地区的也门与印度确认草地贪夜蛾的入侵，随后相继在斯里兰卡、孟加拉、泰国、缅甸、尼泊尔和我国的云南省（2019年1月首次发现）发现。     截至目前，中国、也门、印度、斯里兰卡、孟加拉、缅甸、泰国、老挝、越南等9个亚洲国家有发生。</vt:lpstr>
      <vt:lpstr>中国草地贪夜蛾的侵入和扩散</vt:lpstr>
      <vt:lpstr>二、草地贪夜蛾形态特征</vt:lpstr>
      <vt:lpstr>草地贪夜蛾（成虫）</vt:lpstr>
      <vt:lpstr>草地贪夜蛾成虫形态特征</vt:lpstr>
      <vt:lpstr>草地贪夜蛾和斜纹夜蛾雄蛾的区别</vt:lpstr>
      <vt:lpstr>PowerPoint 演示文稿</vt:lpstr>
      <vt:lpstr>PowerPoint 演示文稿</vt:lpstr>
      <vt:lpstr>草地贪夜蛾（卵）</vt:lpstr>
      <vt:lpstr>草地贪夜蛾形态—卵</vt:lpstr>
      <vt:lpstr>草地贪夜蛾（幼虫）</vt:lpstr>
      <vt:lpstr>PowerPoint 演示文稿</vt:lpstr>
      <vt:lpstr>PowerPoint 演示文稿</vt:lpstr>
      <vt:lpstr>PowerPoint 演示文稿</vt:lpstr>
      <vt:lpstr>PowerPoint 演示文稿</vt:lpstr>
      <vt:lpstr>草地贪夜蛾（蛹）</vt:lpstr>
      <vt:lpstr>草地贪夜蛾形态—蛹</vt:lpstr>
      <vt:lpstr>草地贪夜蛾成虫DNA鉴定</vt:lpstr>
      <vt:lpstr>三、草地贪夜蛾危害状</vt:lpstr>
      <vt:lpstr>草地贪夜蛾为害状</vt:lpstr>
      <vt:lpstr>近似种为害状的区别</vt:lpstr>
      <vt:lpstr>近似种为害状</vt:lpstr>
      <vt:lpstr>草地贪夜蛾为害状</vt:lpstr>
      <vt:lpstr>危害甘蔗</vt:lpstr>
      <vt:lpstr>四、草地贪夜蛾生物学习性</vt:lpstr>
      <vt:lpstr>PowerPoint 演示文稿</vt:lpstr>
      <vt:lpstr>四、草地贪夜蛾生物学习性</vt:lpstr>
      <vt:lpstr>四、草地贪夜蛾生物学习性</vt:lpstr>
      <vt:lpstr>四、草地贪夜蛾生物学习性</vt:lpstr>
      <vt:lpstr>四、草地贪夜蛾生物学习性</vt:lpstr>
      <vt:lpstr>四、草地贪夜蛾生物学习性</vt:lpstr>
      <vt:lpstr>四、草地贪夜蛾生物学习性</vt:lpstr>
      <vt:lpstr>五、草地贪夜蛾监测技术</vt:lpstr>
      <vt:lpstr>成虫种群动态监测是探明发生分布区域、预测卵和幼虫发生期和发生程度的重要。依据根据成虫夜晚趋光性以及对性信息素的趋性，进行种群监测</vt:lpstr>
      <vt:lpstr>草地贪夜蛾雌蛾解剖 （参考粘虫）</vt:lpstr>
      <vt:lpstr>草地贪夜蛾雌蛾解剖</vt:lpstr>
      <vt:lpstr>PowerPoint 演示文稿</vt:lpstr>
      <vt:lpstr>草地贪夜蛾成虫性诱监测</vt:lpstr>
      <vt:lpstr>草地贪夜蛾卵调查</vt:lpstr>
      <vt:lpstr>草地贪夜蛾卵调查</vt:lpstr>
      <vt:lpstr>草地贪夜蛾卵调查</vt:lpstr>
      <vt:lpstr>草地贪夜蛾幼虫调查</vt:lpstr>
      <vt:lpstr>草地贪夜蛾幼虫调查</vt:lpstr>
      <vt:lpstr>六、草地贪夜蛾防控技术</vt:lpstr>
      <vt:lpstr>草地贪夜蛾防控技术</vt:lpstr>
      <vt:lpstr>草地贪夜蛾防控技术</vt:lpstr>
      <vt:lpstr>草地贪夜蛾防控技术</vt:lpstr>
      <vt:lpstr>草地贪夜蛾防控技术</vt:lpstr>
      <vt:lpstr>草地贪夜蛾防控技术</vt:lpstr>
      <vt:lpstr>草地贪夜蛾防控技术</vt:lpstr>
      <vt:lpstr>草地贪夜蛾防控技术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草地贪夜蛾测报调查技术</dc:title>
  <dc:creator>jiangyuying</dc:creator>
  <cp:lastModifiedBy>Joelle</cp:lastModifiedBy>
  <cp:revision>241</cp:revision>
  <dcterms:created xsi:type="dcterms:W3CDTF">2019-02-25T02:00:00Z</dcterms:created>
  <dcterms:modified xsi:type="dcterms:W3CDTF">2019-08-11T03:55:07Z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2052-11.1.0.8952</vt:lpwstr>
  </property>
</Properties>
</file>